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7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8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9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1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2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5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6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7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9" r:id="rId3"/>
    <p:sldMasterId id="2147483702" r:id="rId4"/>
    <p:sldMasterId id="2147483730" r:id="rId5"/>
    <p:sldMasterId id="2147483743" r:id="rId6"/>
    <p:sldMasterId id="2147483758" r:id="rId7"/>
    <p:sldMasterId id="2147483786" r:id="rId8"/>
    <p:sldMasterId id="2147483800" r:id="rId9"/>
    <p:sldMasterId id="2147483814" r:id="rId10"/>
    <p:sldMasterId id="2147483828" r:id="rId11"/>
    <p:sldMasterId id="2147483842" r:id="rId12"/>
    <p:sldMasterId id="2147483856" r:id="rId13"/>
    <p:sldMasterId id="2147483868" r:id="rId14"/>
    <p:sldMasterId id="2147483881" r:id="rId15"/>
    <p:sldMasterId id="2147483894" r:id="rId16"/>
    <p:sldMasterId id="2147483933" r:id="rId17"/>
    <p:sldMasterId id="2147483959" r:id="rId18"/>
    <p:sldMasterId id="2147483972" r:id="rId19"/>
    <p:sldMasterId id="2147483985" r:id="rId20"/>
    <p:sldMasterId id="2147483998" r:id="rId21"/>
    <p:sldMasterId id="2147484012" r:id="rId22"/>
    <p:sldMasterId id="2147484026" r:id="rId23"/>
    <p:sldMasterId id="2147484039" r:id="rId24"/>
    <p:sldMasterId id="2147484052" r:id="rId25"/>
    <p:sldMasterId id="2147484065" r:id="rId26"/>
    <p:sldMasterId id="2147484078" r:id="rId27"/>
    <p:sldMasterId id="2147484091" r:id="rId28"/>
  </p:sldMasterIdLst>
  <p:notesMasterIdLst>
    <p:notesMasterId r:id="rId135"/>
  </p:notesMasterIdLst>
  <p:sldIdLst>
    <p:sldId id="394" r:id="rId29"/>
    <p:sldId id="428" r:id="rId30"/>
    <p:sldId id="391" r:id="rId31"/>
    <p:sldId id="392" r:id="rId32"/>
    <p:sldId id="396" r:id="rId33"/>
    <p:sldId id="385" r:id="rId34"/>
    <p:sldId id="398" r:id="rId35"/>
    <p:sldId id="399" r:id="rId36"/>
    <p:sldId id="408" r:id="rId37"/>
    <p:sldId id="409" r:id="rId38"/>
    <p:sldId id="410" r:id="rId39"/>
    <p:sldId id="413" r:id="rId40"/>
    <p:sldId id="415" r:id="rId41"/>
    <p:sldId id="416" r:id="rId42"/>
    <p:sldId id="434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33" r:id="rId55"/>
    <p:sldId id="383" r:id="rId56"/>
    <p:sldId id="401" r:id="rId57"/>
    <p:sldId id="431" r:id="rId58"/>
    <p:sldId id="432" r:id="rId59"/>
    <p:sldId id="402" r:id="rId60"/>
    <p:sldId id="403" r:id="rId61"/>
    <p:sldId id="404" r:id="rId62"/>
    <p:sldId id="405" r:id="rId63"/>
    <p:sldId id="406" r:id="rId64"/>
    <p:sldId id="407" r:id="rId65"/>
    <p:sldId id="400" r:id="rId66"/>
    <p:sldId id="384" r:id="rId67"/>
    <p:sldId id="382" r:id="rId68"/>
    <p:sldId id="390" r:id="rId69"/>
    <p:sldId id="389" r:id="rId70"/>
    <p:sldId id="330" r:id="rId71"/>
    <p:sldId id="326" r:id="rId72"/>
    <p:sldId id="332" r:id="rId73"/>
    <p:sldId id="364" r:id="rId74"/>
    <p:sldId id="331" r:id="rId75"/>
    <p:sldId id="343" r:id="rId76"/>
    <p:sldId id="345" r:id="rId77"/>
    <p:sldId id="377" r:id="rId78"/>
    <p:sldId id="378" r:id="rId79"/>
    <p:sldId id="275" r:id="rId80"/>
    <p:sldId id="276" r:id="rId81"/>
    <p:sldId id="374" r:id="rId82"/>
    <p:sldId id="277" r:id="rId83"/>
    <p:sldId id="278" r:id="rId84"/>
    <p:sldId id="380" r:id="rId85"/>
    <p:sldId id="381" r:id="rId86"/>
    <p:sldId id="279" r:id="rId87"/>
    <p:sldId id="280" r:id="rId88"/>
    <p:sldId id="379" r:id="rId89"/>
    <p:sldId id="282" r:id="rId90"/>
    <p:sldId id="283" r:id="rId91"/>
    <p:sldId id="290" r:id="rId92"/>
    <p:sldId id="285" r:id="rId93"/>
    <p:sldId id="376" r:id="rId94"/>
    <p:sldId id="429" r:id="rId95"/>
    <p:sldId id="286" r:id="rId96"/>
    <p:sldId id="287" r:id="rId97"/>
    <p:sldId id="288" r:id="rId98"/>
    <p:sldId id="289" r:id="rId99"/>
    <p:sldId id="302" r:id="rId100"/>
    <p:sldId id="336" r:id="rId101"/>
    <p:sldId id="337" r:id="rId102"/>
    <p:sldId id="338" r:id="rId103"/>
    <p:sldId id="305" r:id="rId104"/>
    <p:sldId id="306" r:id="rId105"/>
    <p:sldId id="311" r:id="rId106"/>
    <p:sldId id="270" r:id="rId107"/>
    <p:sldId id="310" r:id="rId108"/>
    <p:sldId id="297" r:id="rId109"/>
    <p:sldId id="348" r:id="rId110"/>
    <p:sldId id="349" r:id="rId111"/>
    <p:sldId id="350" r:id="rId112"/>
    <p:sldId id="351" r:id="rId113"/>
    <p:sldId id="352" r:id="rId114"/>
    <p:sldId id="353" r:id="rId115"/>
    <p:sldId id="354" r:id="rId116"/>
    <p:sldId id="355" r:id="rId117"/>
    <p:sldId id="356" r:id="rId118"/>
    <p:sldId id="357" r:id="rId119"/>
    <p:sldId id="358" r:id="rId120"/>
    <p:sldId id="359" r:id="rId121"/>
    <p:sldId id="360" r:id="rId122"/>
    <p:sldId id="361" r:id="rId123"/>
    <p:sldId id="362" r:id="rId124"/>
    <p:sldId id="363" r:id="rId125"/>
    <p:sldId id="365" r:id="rId126"/>
    <p:sldId id="367" r:id="rId127"/>
    <p:sldId id="368" r:id="rId128"/>
    <p:sldId id="369" r:id="rId129"/>
    <p:sldId id="370" r:id="rId130"/>
    <p:sldId id="371" r:id="rId131"/>
    <p:sldId id="372" r:id="rId132"/>
    <p:sldId id="373" r:id="rId133"/>
    <p:sldId id="375" r:id="rId1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2F8E"/>
    <a:srgbClr val="820000"/>
    <a:srgbClr val="003296"/>
    <a:srgbClr val="FF0000"/>
    <a:srgbClr val="CC6600"/>
    <a:srgbClr val="FF6600"/>
    <a:srgbClr val="BDA771"/>
    <a:srgbClr val="BBC181"/>
    <a:srgbClr val="C3C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8713" autoAdjust="0"/>
  </p:normalViewPr>
  <p:slideViewPr>
    <p:cSldViewPr snapToGrid="0" showGuides="1">
      <p:cViewPr varScale="1">
        <p:scale>
          <a:sx n="63" d="100"/>
          <a:sy n="63" d="100"/>
        </p:scale>
        <p:origin x="882" y="78"/>
      </p:cViewPr>
      <p:guideLst>
        <p:guide orient="horz" pos="320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9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63" Type="http://schemas.openxmlformats.org/officeDocument/2006/relationships/slide" Target="slides/slide35.xml"/><Relationship Id="rId84" Type="http://schemas.openxmlformats.org/officeDocument/2006/relationships/slide" Target="slides/slide56.xml"/><Relationship Id="rId138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9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102" Type="http://schemas.openxmlformats.org/officeDocument/2006/relationships/slide" Target="slides/slide74.xml"/><Relationship Id="rId123" Type="http://schemas.openxmlformats.org/officeDocument/2006/relationships/slide" Target="slides/slide95.xml"/><Relationship Id="rId128" Type="http://schemas.openxmlformats.org/officeDocument/2006/relationships/slide" Target="slides/slide10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113" Type="http://schemas.openxmlformats.org/officeDocument/2006/relationships/slide" Target="slides/slide85.xml"/><Relationship Id="rId118" Type="http://schemas.openxmlformats.org/officeDocument/2006/relationships/slide" Target="slides/slide90.xml"/><Relationship Id="rId134" Type="http://schemas.openxmlformats.org/officeDocument/2006/relationships/slide" Target="slides/slide106.xml"/><Relationship Id="rId139" Type="http://schemas.openxmlformats.org/officeDocument/2006/relationships/tableStyles" Target="tableStyles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59" Type="http://schemas.openxmlformats.org/officeDocument/2006/relationships/slide" Target="slides/slide31.xml"/><Relationship Id="rId103" Type="http://schemas.openxmlformats.org/officeDocument/2006/relationships/slide" Target="slides/slide75.xml"/><Relationship Id="rId108" Type="http://schemas.openxmlformats.org/officeDocument/2006/relationships/slide" Target="slides/slide80.xml"/><Relationship Id="rId124" Type="http://schemas.openxmlformats.org/officeDocument/2006/relationships/slide" Target="slides/slide96.xml"/><Relationship Id="rId129" Type="http://schemas.openxmlformats.org/officeDocument/2006/relationships/slide" Target="slides/slide101.xml"/><Relationship Id="rId54" Type="http://schemas.openxmlformats.org/officeDocument/2006/relationships/slide" Target="slides/slide26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21.xml"/><Relationship Id="rId114" Type="http://schemas.openxmlformats.org/officeDocument/2006/relationships/slide" Target="slides/slide86.xml"/><Relationship Id="rId119" Type="http://schemas.openxmlformats.org/officeDocument/2006/relationships/slide" Target="slides/slide91.xml"/><Relationship Id="rId44" Type="http://schemas.openxmlformats.org/officeDocument/2006/relationships/slide" Target="slides/slide16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130" Type="http://schemas.openxmlformats.org/officeDocument/2006/relationships/slide" Target="slides/slide102.xml"/><Relationship Id="rId135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109" Type="http://schemas.openxmlformats.org/officeDocument/2006/relationships/slide" Target="slides/slide8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Relationship Id="rId104" Type="http://schemas.openxmlformats.org/officeDocument/2006/relationships/slide" Target="slides/slide76.xml"/><Relationship Id="rId120" Type="http://schemas.openxmlformats.org/officeDocument/2006/relationships/slide" Target="slides/slide92.xml"/><Relationship Id="rId125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87" Type="http://schemas.openxmlformats.org/officeDocument/2006/relationships/slide" Target="slides/slide59.xml"/><Relationship Id="rId110" Type="http://schemas.openxmlformats.org/officeDocument/2006/relationships/slide" Target="slides/slide82.xml"/><Relationship Id="rId115" Type="http://schemas.openxmlformats.org/officeDocument/2006/relationships/slide" Target="slides/slide87.xml"/><Relationship Id="rId131" Type="http://schemas.openxmlformats.org/officeDocument/2006/relationships/slide" Target="slides/slide103.xml"/><Relationship Id="rId136" Type="http://schemas.openxmlformats.org/officeDocument/2006/relationships/presProps" Target="presProps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56" Type="http://schemas.openxmlformats.org/officeDocument/2006/relationships/slide" Target="slides/slide28.xml"/><Relationship Id="rId77" Type="http://schemas.openxmlformats.org/officeDocument/2006/relationships/slide" Target="slides/slide49.xml"/><Relationship Id="rId100" Type="http://schemas.openxmlformats.org/officeDocument/2006/relationships/slide" Target="slides/slide72.xml"/><Relationship Id="rId105" Type="http://schemas.openxmlformats.org/officeDocument/2006/relationships/slide" Target="slides/slide77.xml"/><Relationship Id="rId126" Type="http://schemas.openxmlformats.org/officeDocument/2006/relationships/slide" Target="slides/slide9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121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8.xml"/><Relationship Id="rId67" Type="http://schemas.openxmlformats.org/officeDocument/2006/relationships/slide" Target="slides/slide39.xml"/><Relationship Id="rId116" Type="http://schemas.openxmlformats.org/officeDocument/2006/relationships/slide" Target="slides/slide88.xml"/><Relationship Id="rId13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62" Type="http://schemas.openxmlformats.org/officeDocument/2006/relationships/slide" Target="slides/slide34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111" Type="http://schemas.openxmlformats.org/officeDocument/2006/relationships/slide" Target="slides/slide83.xml"/><Relationship Id="rId132" Type="http://schemas.openxmlformats.org/officeDocument/2006/relationships/slide" Target="slides/slide104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8.xml"/><Relationship Id="rId57" Type="http://schemas.openxmlformats.org/officeDocument/2006/relationships/slide" Target="slides/slide29.xml"/><Relationship Id="rId106" Type="http://schemas.openxmlformats.org/officeDocument/2006/relationships/slide" Target="slides/slide78.xml"/><Relationship Id="rId127" Type="http://schemas.openxmlformats.org/officeDocument/2006/relationships/slide" Target="slides/slide9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52" Type="http://schemas.openxmlformats.org/officeDocument/2006/relationships/slide" Target="slides/slide24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94" Type="http://schemas.openxmlformats.org/officeDocument/2006/relationships/slide" Target="slides/slide66.xml"/><Relationship Id="rId99" Type="http://schemas.openxmlformats.org/officeDocument/2006/relationships/slide" Target="slides/slide71.xml"/><Relationship Id="rId101" Type="http://schemas.openxmlformats.org/officeDocument/2006/relationships/slide" Target="slides/slide73.xml"/><Relationship Id="rId122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19.xml"/><Relationship Id="rId68" Type="http://schemas.openxmlformats.org/officeDocument/2006/relationships/slide" Target="slides/slide40.xml"/><Relationship Id="rId89" Type="http://schemas.openxmlformats.org/officeDocument/2006/relationships/slide" Target="slides/slide61.xml"/><Relationship Id="rId112" Type="http://schemas.openxmlformats.org/officeDocument/2006/relationships/slide" Target="slides/slide84.xml"/><Relationship Id="rId133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8C7D-1DA7-4CFF-A13A-115B34586DC3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98B0-CB07-4428-B8DF-FF3D5DC200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48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0132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2851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66FD963-8FFC-4EF7-9C35-CB76817B8056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4914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D72BF69-581D-42B5-BA15-94C310311795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39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1500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88663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5365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7946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08688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5190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16BEFEE-C9BE-4AC1-B6DE-F32A8F8027DD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1215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60EE5E-189E-42CA-8B8F-5DFD1155E245}" type="slidenum">
              <a:rPr lang="de-DE" altLang="de-DE" smtClean="0">
                <a:solidFill>
                  <a:srgbClr val="000000"/>
                </a:solidFill>
              </a:rPr>
              <a:pPr/>
              <a:t>4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94588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D72BF69-581D-42B5-BA15-94C310311795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de-DE" altLang="de-DE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9327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C16971-2E5B-42DC-873E-E70AD8666C01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8006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C16971-2E5B-42DC-873E-E70AD8666C0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98226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26B1F-A462-4DA0-8AE3-23DAACCCFFAB}" type="slidenum">
              <a:rPr lang="de-DE" altLang="de-DE">
                <a:solidFill>
                  <a:srgbClr val="000000"/>
                </a:solidFill>
              </a:rPr>
              <a:pPr/>
              <a:t>27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305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28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9207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29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278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C16971-2E5B-42DC-873E-E70AD8666C0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34541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160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0851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666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642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0266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7548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6809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7215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39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0632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803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4936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191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1520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51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1553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7323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3C984-0C85-4487-8491-927AC1684E81}" type="slidenum">
              <a:rPr lang="de-DE" altLang="de-DE" smtClean="0">
                <a:solidFill>
                  <a:srgbClr val="000000"/>
                </a:solidFill>
              </a:rPr>
              <a:pPr/>
              <a:t>46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9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300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48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32667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E22E28-9212-4F67-835A-695BB9DCFCDB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5347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31243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B3C000-426C-45FF-84D9-16D60823A546}" type="slidenum">
              <a:rPr lang="de-DE" altLang="de-DE" sz="1200" b="0" baseline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de-DE" altLang="de-DE" sz="1200" b="0" baseline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30315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17D8F-0064-46A6-9819-69044D5D1689}" type="slidenum">
              <a:rPr lang="de-DE" altLang="de-DE" smtClean="0">
                <a:solidFill>
                  <a:srgbClr val="000000"/>
                </a:solidFill>
              </a:rPr>
              <a:pPr/>
              <a:t>53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6268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28094-1762-42C6-BFFA-7DF9CF865F7C}" type="slidenum">
              <a:rPr lang="de-DE" altLang="de-DE" smtClean="0">
                <a:solidFill>
                  <a:srgbClr val="000000"/>
                </a:solidFill>
              </a:rPr>
              <a:pPr/>
              <a:t>54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377543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A67EE1-06A0-430E-8E51-9261F0F337D9}" type="slidenum">
              <a:rPr lang="de-DE" altLang="de-DE" smtClean="0">
                <a:solidFill>
                  <a:srgbClr val="000000"/>
                </a:solidFill>
              </a:rPr>
              <a:pPr/>
              <a:t>55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3853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25790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D6E4EB-38BC-4575-B28A-2EE1573A3F80}" type="slidenum">
              <a:rPr lang="de-DE" altLang="de-DE" smtClean="0">
                <a:solidFill>
                  <a:srgbClr val="000000"/>
                </a:solidFill>
              </a:rPr>
              <a:pPr/>
              <a:t>56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9347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61D1371-8783-4714-8046-CBF6F0DBCDE5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57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08568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98B0-CB07-4428-B8DF-FF3D5DC200EB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6431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7FDD5F-E704-4118-9E24-1237BE7882C8}" type="slidenum">
              <a:rPr lang="de-DE" altLang="de-DE" smtClean="0">
                <a:solidFill>
                  <a:srgbClr val="000000"/>
                </a:solidFill>
              </a:rPr>
              <a:pPr/>
              <a:t>60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7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EECE5-A491-4BA7-B5C8-EF65A2213327}" type="slidenum">
              <a:rPr lang="de-DE" altLang="de-DE" smtClean="0">
                <a:solidFill>
                  <a:srgbClr val="000000"/>
                </a:solidFill>
              </a:rPr>
              <a:pPr/>
              <a:t>62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81419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33F6E-1438-4C56-A5E3-B68F68D3E527}" type="slidenum">
              <a:rPr lang="de-DE" altLang="de-DE" smtClean="0">
                <a:solidFill>
                  <a:srgbClr val="000000"/>
                </a:solidFill>
              </a:rPr>
              <a:pPr/>
              <a:t>64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57416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E120A-8156-4D96-BEBA-BD9B67267D67}" type="slidenum">
              <a:rPr lang="de-DE" altLang="de-DE" smtClean="0">
                <a:solidFill>
                  <a:srgbClr val="000000"/>
                </a:solidFill>
              </a:rPr>
              <a:pPr/>
              <a:t>65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71708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67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6837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BE1E3-806D-4352-BE46-2F8BFEC33D48}" type="slidenum">
              <a:rPr lang="de-DE" altLang="de-DE" smtClean="0">
                <a:solidFill>
                  <a:srgbClr val="000000"/>
                </a:solidFill>
              </a:rPr>
              <a:pPr/>
              <a:t>68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09981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6BD186-5AC9-48A2-BED5-7619F073062B}" type="slidenum">
              <a:rPr lang="de-DE" altLang="de-DE" smtClean="0">
                <a:solidFill>
                  <a:srgbClr val="000000"/>
                </a:solidFill>
              </a:rPr>
              <a:pPr/>
              <a:t>69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22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8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946609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0BC87-C80A-497C-846C-6606C4E3E7DE}" type="slidenum">
              <a:rPr lang="de-DE" altLang="de-DE" smtClean="0">
                <a:solidFill>
                  <a:srgbClr val="000000"/>
                </a:solidFill>
              </a:rPr>
              <a:pPr/>
              <a:t>70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48272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0DB0A-1CA5-4BF2-B168-2819C467C729}" type="slidenum">
              <a:rPr lang="de-DE" altLang="de-DE" smtClean="0">
                <a:solidFill>
                  <a:srgbClr val="000000"/>
                </a:solidFill>
              </a:rPr>
              <a:pPr/>
              <a:t>71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04837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>
                <a:solidFill>
                  <a:prstClr val="black"/>
                </a:solidFill>
              </a:rPr>
              <a:pPr/>
              <a:t>72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7207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73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81393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A82D2-5448-49D6-A177-885902035738}" type="slidenum">
              <a:rPr lang="de-DE" altLang="de-DE">
                <a:solidFill>
                  <a:prstClr val="black"/>
                </a:solidFill>
              </a:rPr>
              <a:pPr/>
              <a:t>74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74652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3C984-0C85-4487-8491-927AC1684E81}" type="slidenum">
              <a:rPr lang="de-DE" altLang="de-DE" smtClean="0">
                <a:solidFill>
                  <a:srgbClr val="000000"/>
                </a:solidFill>
              </a:rPr>
              <a:pPr/>
              <a:t>75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792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/>
              <a:pPr/>
              <a:t>76</a:t>
            </a:fld>
            <a:endParaRPr lang="de-DE" alt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476469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78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237866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79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4458917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80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6967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409592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81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227503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82</a:t>
            </a:fld>
            <a:endParaRPr lang="de-DE" alt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57547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83</a:t>
            </a:fld>
            <a:endParaRPr lang="de-DE" alt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82470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84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041594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85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090479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86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555136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87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144420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88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773324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89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184515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90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246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36BBD1DF-B484-4B6E-9B08-BBE507417CF1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588040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91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582644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92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025454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93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409074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/>
              <a:pPr/>
              <a:t>94</a:t>
            </a:fld>
            <a:endParaRPr lang="de-DE" alt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438032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/>
              <a:pPr/>
              <a:t>95</a:t>
            </a:fld>
            <a:endParaRPr lang="de-DE" alt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0974668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96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061902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D7967-A7FB-411A-BAD8-1C3273AE3D93}" type="slidenum">
              <a:rPr lang="de-DE" altLang="de-DE" smtClean="0"/>
              <a:pPr/>
              <a:t>97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14647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3C984-0C85-4487-8491-927AC1684E81}" type="slidenum">
              <a:rPr lang="de-DE" altLang="de-DE" smtClean="0">
                <a:solidFill>
                  <a:srgbClr val="000000"/>
                </a:solidFill>
              </a:rPr>
              <a:pPr/>
              <a:t>98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554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100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243797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D9B91-C10F-4E96-B9E8-99688449FFD9}" type="slidenum">
              <a:rPr lang="de-DE" altLang="de-DE" smtClean="0">
                <a:solidFill>
                  <a:srgbClr val="000000"/>
                </a:solidFill>
              </a:rPr>
              <a:pPr/>
              <a:t>106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2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D72BF69-581D-42B5-BA15-94C310311795}" type="slidenum">
              <a:rPr lang="de-DE" altLang="de-DE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391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53F2-8CD2-4903-A8F6-7863EEA41ED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0134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206-8124-478B-984A-1D932B48AE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9136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C10-36EC-4047-A4F4-EE9E328D61E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6760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499D-4024-48B8-AE47-A6168A81C10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5142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CC9B-1BA5-4C3E-AFB2-3A878E0D260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683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9ED8-B518-4B69-9943-92FA37D567C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78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BD93-A342-4AA6-9581-2DFC0CAE703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4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F9F-2A6A-46B9-B93E-BF8B38280A7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51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E073-2941-4A21-AEE7-1E15FDE94A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590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5B17-8076-438D-B69C-405EE827C0D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04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742-B3D8-40C4-89DA-DD3C9F4392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793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A77-6E1C-4346-952B-C50C436B9AF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5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DD2F-F144-45DC-BDB9-55B1F1EDEC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983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C221-4C8F-4B60-A9B2-C953BFE96D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555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EEE-E3C4-4B8B-82C5-E79FEDF296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86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CDE8-C340-4441-A69F-106A9B01AF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674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5708-5857-42FE-A561-71EEB53415F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37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D9A-B1D2-447D-AFF0-2915F607CD6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3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DA8-658D-4C23-A1A1-E3470CFC5FC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9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DA7-C7D0-42F7-8F51-D66055112D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31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027B-4CD1-4392-BFD4-3D68F08FCD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66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F9F-2A6A-46B9-B93E-BF8B38280A7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313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E073-2941-4A21-AEE7-1E15FDE94A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6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3AF4-E008-431F-8E51-3CB3ED4000A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580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5B17-8076-438D-B69C-405EE827C0D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36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742-B3D8-40C4-89DA-DD3C9F4392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32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A77-6E1C-4346-952B-C50C436B9AF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79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C221-4C8F-4B60-A9B2-C953BFE96D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571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EEE-E3C4-4B8B-82C5-E79FEDF296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1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CDE8-C340-4441-A69F-106A9B01AF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406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5708-5857-42FE-A561-71EEB53415F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54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D9A-B1D2-447D-AFF0-2915F607CD6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92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DA8-658D-4C23-A1A1-E3470CFC5FC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0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DA7-C7D0-42F7-8F51-D66055112D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2ACF-2BA3-41C8-8B32-4A007A2FF42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008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027B-4CD1-4392-BFD4-3D68F08FCD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52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46E7A6-7180-471F-9EA6-97FA1D52E28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363066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5866-C354-4EE1-A2D7-E0A4D2F41CF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172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1BB5-63E1-4E99-9E00-B372369AA7C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206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37354-9586-4E06-B76E-3B6B025668B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3682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BE5B-3795-4197-B2F4-DE6FEB5EE69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8870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D1F0-E875-426D-909C-5CCE690EDCC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372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8667-68A6-4F9A-8888-79A7D7B3A73F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757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26A1-CAC3-4966-AD9F-1851C24AF32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0966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C9D06-2953-49FC-BCBB-8D26CB74C87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020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7B79-568A-42C2-8BD1-2F7F6FC0273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98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CF36-BF8C-465B-9B8C-98F7C264A6C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911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E94D6-35F1-4113-940C-44BE6A4101C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164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2388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BA4818B-441C-4895-9C38-4EC3A39DFB4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94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65600" y="62388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1519741-8504-4BC3-83BD-CA7D3DAFA0E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67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AEE2-8930-4EDD-AFF5-E5139406161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34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4A9A-BAA6-4194-B555-B7CCD88D43F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87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24B0-9E9E-461E-A3F2-A6E4EDCE5D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40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C380-C419-464F-80A9-443753E9A3E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75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97C3-B0CF-45D4-B41D-43B11B7AA98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104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105A-66BC-43D7-94E7-3D31C43FF78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5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AE7E-7750-47FC-905E-CFEBF6BE95B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246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B204-3A2C-4658-AA09-E3A070A61D8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34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701-977E-41A8-A878-4D33C0F3E79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62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23D3-900D-46D5-A836-06D7322424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662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74F7-F229-48B5-9DEC-67AC915998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278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CA66-059E-4A1A-A2A6-C93937302EC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734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245A-E8A4-4CD6-B88F-877FD657081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75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885E-4A53-470B-BBF3-2F206C9E52A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407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3D5-E1FC-44B1-B2AB-2287BC4BA4A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243860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204B-3D5A-489D-AF41-0EA133B6D1E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951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8BFD-0F69-4196-A205-1BA5BBAA2EB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37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1E6C-E57E-4D52-A3A9-FF9102399AE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799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8D43-0FC8-46BE-9A15-7B9BA84E225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688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4C68-DCC3-49AD-8CBF-5809B230732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088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02EA-2229-47E1-A5D9-2C526B83F7F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6451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8F9D-9A5A-428B-9B75-5BD7B9C8326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81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4B83-27E7-4E8A-A984-21919266BD5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113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E4B0-6F88-4EB2-9326-6D0C0811233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8051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2574-80E6-48F2-AF66-98838E6E1AE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2152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D908-F747-49A1-B79B-6712E3451A7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6279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90527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93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01E4-7F0F-4D7D-B30D-72405238A7F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771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5716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328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566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3487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1422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375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9129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109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6582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22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D6DB-C8CF-44F3-B02F-EDF2945C45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495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582257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411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2799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892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147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594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3144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73205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32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37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A088-B6FA-4928-B0D3-CFCFA262D45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91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064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931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0477943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8110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6718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8503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7564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663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7014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855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230B-622E-4F0E-AC15-EEB1D5C92DC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42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08B2-F757-4C2A-BF62-EC41AAABA6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27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4639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4650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96425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0209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308043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9873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756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7013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488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144-7F13-4D07-A041-C5180617EFB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539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241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2610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998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2604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9841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503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5075620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7960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5520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8FD4-B42D-41D3-9859-2FB59F8C6A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52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2905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331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0906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3095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1259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5107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3683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2250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71803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09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75B1-4D9B-400E-9993-8891EEF423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433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8083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933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6284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275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7383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683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5719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4767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9923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13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615A-9AF8-4E68-A911-3512B5AEDC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79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9978816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196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754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3400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0168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61860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2061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3066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62717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703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777E-48D0-4527-A322-1E44D94F6C4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50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95586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7897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F9F-2A6A-46B9-B93E-BF8B38280A7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38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E073-2941-4A21-AEE7-1E15FDE94A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408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5B17-8076-438D-B69C-405EE827C0D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777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742-B3D8-40C4-89DA-DD3C9F4392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0306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A77-6E1C-4346-952B-C50C436B9AF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782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C221-4C8F-4B60-A9B2-C953BFE96D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8006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EEE-E3C4-4B8B-82C5-E79FEDF296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406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CDE8-C340-4441-A69F-106A9B01AF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09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911E-928C-498E-BA85-EE10481C07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370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5708-5857-42FE-A561-71EEB53415F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559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D9A-B1D2-447D-AFF0-2915F607CD6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915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DA8-658D-4C23-A1A1-E3470CFC5FC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6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DA7-C7D0-42F7-8F51-D66055112D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98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027B-4CD1-4392-BFD4-3D68F08FCD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6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F9F-2A6A-46B9-B93E-BF8B38280A7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181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E073-2941-4A21-AEE7-1E15FDE94A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051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5B17-8076-438D-B69C-405EE827C0D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81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742-B3D8-40C4-89DA-DD3C9F4392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9451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A77-6E1C-4346-952B-C50C436B9AF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4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7081-BF8C-4720-BA68-9DD3FFE013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08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C221-4C8F-4B60-A9B2-C953BFE96D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4565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EEE-E3C4-4B8B-82C5-E79FEDF296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98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CDE8-C340-4441-A69F-106A9B01AF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263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5708-5857-42FE-A561-71EEB53415F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0991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D9A-B1D2-447D-AFF0-2915F607CD6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05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DA8-658D-4C23-A1A1-E3470CFC5FC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161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DA7-C7D0-42F7-8F51-D66055112D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42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027B-4CD1-4392-BFD4-3D68F08FCD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635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0821638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144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53F2-8CD2-4903-A8F6-7863EEA41ED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751864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5238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8122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90659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44319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3283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2721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5918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206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92993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061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230B-622E-4F0E-AC15-EEB1D5C92DC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72387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688600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5693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594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36501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1263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48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066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7439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1927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15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BFA1-5BCA-4F19-AD70-506A27F02B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310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BFA1-5BCA-4F19-AD70-506A27F02B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7457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5705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8562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1260270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197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469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256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4124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14141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748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577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4361-FF77-4FEC-B30C-94FF2076261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04597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7163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174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02689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37385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314399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007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73533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45071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63513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872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E24F-9F9D-4C7B-80E0-7870D6EBF5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5796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77685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7093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2413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6437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86499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33287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5408-1325-4ECD-AEA7-70F59821BEE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0708273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523B-8C37-4F49-A104-4B0A7C3CBB2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65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6BD4-9C53-4BEC-A700-675793DEE3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9432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C04-58CA-47CC-A069-C9FDEA3A91A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007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476A-8ECC-4476-8B82-5A527E717FB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76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321D-5FBF-4B32-A46E-CE09DA3849F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3689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7A96-4A31-47C2-A5DA-FF2CE38815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170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ED3-98E8-41C2-9126-6588C4C127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43252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0987-8554-424A-8A2A-0FD828C04BB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6564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C334-6E98-4BEB-B382-1F776636AE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0717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3F31-A1FC-4C84-84F6-864CCC6570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14646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9029-3A97-4218-814E-44FE70AB17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80174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DA36-DF3F-4F97-9488-5A956F9FD2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3206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5C27D-0A04-4268-B78A-4F0D47B0D26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72710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DB75A-EC7F-4610-BC8E-4087DAE5F4E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352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E830-8183-48C6-922F-F0563C740BC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8463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AC8B-F7AE-4176-8716-F2A171FF5DF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1224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BD462-62AA-48C6-B1F9-8281FEB4CF4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11057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4492-4AD1-4972-AA5D-40A3F33E19C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79523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3270-2C71-4B46-8CE5-8D2B15E46DB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00853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7057B-3F5F-4EE4-9F0B-14E4F695A8E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15008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2755-7DB5-48C6-ABD8-C49123BD112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1913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8FFE-2046-4932-8917-B7C9BD11122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7921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B282-2B2B-450D-BB40-3C82D97E12E6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36199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BB185-8721-4EBE-A59A-4B567AE9787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9858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65600" y="62388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2EEDF3C-ADF2-488F-87CD-B218FDB99540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147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A853-F6C8-4698-AEC4-9BD1F39D7E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755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38200" y="609601"/>
            <a:ext cx="10515600" cy="556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2388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A787948-A0CC-4030-BF57-022354B7C41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743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F340-4D03-4AB4-BDBF-2E4E8BA30A9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037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206-8124-478B-984A-1D932B48AE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854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DD2F-F144-45DC-BDB9-55B1F1EDEC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477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3AF4-E008-431F-8E51-3CB3ED4000A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4361-FF77-4FEC-B30C-94FF2076261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299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7B79-568A-42C2-8BD1-2F7F6FC0273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7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AE7E-7750-47FC-905E-CFEBF6BE95B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6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1E6C-E57E-4D52-A3A9-FF9102399AE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01E4-7F0F-4D7D-B30D-72405238A7F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94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D6DB-C8CF-44F3-B02F-EDF2945C45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16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A088-B6FA-4928-B0D3-CFCFA262D45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57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08B2-F757-4C2A-BF62-EC41AAABA6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0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144-7F13-4D07-A041-C5180617EFB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1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8FD4-B42D-41D3-9859-2FB59F8C6A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5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75B1-4D9B-400E-9993-8891EEF423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5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E24F-9F9D-4C7B-80E0-7870D6EBF5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1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615A-9AF8-4E68-A911-3512B5AEDC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62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777E-48D0-4527-A322-1E44D94F6C4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15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911E-928C-498E-BA85-EE10481C07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48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7081-BF8C-4720-BA68-9DD3FFE013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53F2-8CD2-4903-A8F6-7863EEA41ED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05111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230B-622E-4F0E-AC15-EEB1D5C92DC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8990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BFA1-5BCA-4F19-AD70-506A27F02B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0173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4361-FF77-4FEC-B30C-94FF2076261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23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E24F-9F9D-4C7B-80E0-7870D6EBF5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5601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476A-8ECC-4476-8B82-5A527E717FB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77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476A-8ECC-4476-8B82-5A527E717FB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139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E830-8183-48C6-922F-F0563C740BC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475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A853-F6C8-4698-AEC4-9BD1F39D7E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569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F340-4D03-4AB4-BDBF-2E4E8BA30A9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454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206-8124-478B-984A-1D932B48AE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94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DD2F-F144-45DC-BDB9-55B1F1EDEC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9972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3AF4-E008-431F-8E51-3CB3ED4000A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4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7B79-568A-42C2-8BD1-2F7F6FC0273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30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AE7E-7750-47FC-905E-CFEBF6BE95B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79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1E6C-E57E-4D52-A3A9-FF9102399AE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01E4-7F0F-4D7D-B30D-72405238A7F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E830-8183-48C6-922F-F0563C740BC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9442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D6DB-C8CF-44F3-B02F-EDF2945C453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31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A088-B6FA-4928-B0D3-CFCFA262D45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05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08B2-F757-4C2A-BF62-EC41AAABA6A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99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144-7F13-4D07-A041-C5180617EFB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7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8FD4-B42D-41D3-9859-2FB59F8C6A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80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75B1-4D9B-400E-9993-8891EEF423D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0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615A-9AF8-4E68-A911-3512B5AEDC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35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777E-48D0-4527-A322-1E44D94F6C4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76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911E-928C-498E-BA85-EE10481C07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5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7081-BF8C-4720-BA68-9DD3FFE013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A853-F6C8-4698-AEC4-9BD1F39D7E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3093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53F2-8CD2-4903-A8F6-7863EEA41ED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074773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230B-622E-4F0E-AC15-EEB1D5C92DC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7208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BFA1-5BCA-4F19-AD70-506A27F02B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8653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4361-FF77-4FEC-B30C-94FF2076261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880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E24F-9F9D-4C7B-80E0-7870D6EBF5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3689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476A-8ECC-4476-8B82-5A527E717FB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0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E830-8183-48C6-922F-F0563C740BC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816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A853-F6C8-4698-AEC4-9BD1F39D7E5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2094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F340-4D03-4AB4-BDBF-2E4E8BA30A9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343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8206-8124-478B-984A-1D932B48AE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29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F340-4D03-4AB4-BDBF-2E4E8BA30A9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52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628900" cy="55673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609601"/>
            <a:ext cx="768350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DD2F-F144-45DC-BDB9-55B1F1EDEC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3AF4-E008-431F-8E51-3CB3ED4000A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63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9BEC-64A9-478E-8FE9-DDDBABF620D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 altLang="de-DE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163171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A3DE-ADFB-47EC-978C-BF4C4DDD857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314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545E-D0A1-4535-9C40-619BF0CC863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9989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80D4-AAD8-4E2D-B7C4-07600A40AF8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3792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164C-889D-415A-B54C-C46BFC18841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9220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B1D1-C902-4BD1-925E-3872E93D410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280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FB50-BA40-4495-8543-C9BDC3179CE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270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C2A7-160A-4CAA-959F-04F90707B0F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822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theme" Target="../theme/theme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4D0D0-8352-47F5-9773-2B095CD726B8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800077-A738-444C-8DA5-0ADDB308898A}" type="slidenum">
              <a:rPr lang="de-DE" alt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C9237189-A24C-4444-943C-76E6298158D1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D1AA1-7B5A-4066-981F-A4D3F16D9809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CBCD4-53CC-4247-831F-6CB76D85EC94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6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4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B38D6-F086-44FB-8585-9FD1B218811E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800077-A738-444C-8DA5-0ADDB308898A}" type="slidenum">
              <a:rPr lang="de-DE" alt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800077-A738-444C-8DA5-0ADDB308898A}" type="slidenum">
              <a:rPr lang="de-DE" alt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EA62D6-34DB-4F62-BE43-21D879B5AEBF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6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C3C9C54-0483-46D2-816C-417C36A9B9FF}" type="slidenum">
              <a:rPr lang="de-DE" altLang="de-DE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de-D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4D0D0-8352-47F5-9773-2B095CD726B8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5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B38D6-F086-44FB-8585-9FD1B218811E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4D0D0-8352-47F5-9773-2B095CD726B8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2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B38D6-F086-44FB-8585-9FD1B218811E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4D0D0-8352-47F5-9773-2B095CD726B8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Re-Physikalisierung der Relativitätstheorie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388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www.ag-physics.org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242DA-14C5-48C3-A68F-78BB9184D5BB}" type="slidenum"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800077-A738-444C-8DA5-0ADDB308898A}" type="slidenum">
              <a:rPr lang="de-DE" alt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1.xml"/><Relationship Id="rId5" Type="http://schemas.openxmlformats.org/officeDocument/2006/relationships/image" Target="../media/image2.jpe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9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1.xml"/><Relationship Id="rId5" Type="http://schemas.openxmlformats.org/officeDocument/2006/relationships/image" Target="../media/image14.jp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5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9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5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11" Type="http://schemas.openxmlformats.org/officeDocument/2006/relationships/image" Target="../media/image2.jpeg"/><Relationship Id="rId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.jpe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16.jpeg"/><Relationship Id="rId5" Type="http://schemas.openxmlformats.org/officeDocument/2006/relationships/image" Target="../media/image24.w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e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2.jpe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1.jpeg"/><Relationship Id="rId15" Type="http://schemas.openxmlformats.org/officeDocument/2006/relationships/image" Target="../media/image2.jpe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1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jpeg"/><Relationship Id="rId5" Type="http://schemas.openxmlformats.org/officeDocument/2006/relationships/image" Target="../media/image47.png"/><Relationship Id="rId4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11" Type="http://schemas.openxmlformats.org/officeDocument/2006/relationships/image" Target="../media/image53.png"/><Relationship Id="rId5" Type="http://schemas.openxmlformats.org/officeDocument/2006/relationships/image" Target="../media/image16.jpeg"/><Relationship Id="rId15" Type="http://schemas.openxmlformats.org/officeDocument/2006/relationships/image" Target="../media/image56.png"/><Relationship Id="rId10" Type="http://schemas.openxmlformats.org/officeDocument/2006/relationships/image" Target="../media/image52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60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chemeClr val="tx1"/>
                </a:solidFill>
              </a:rPr>
              <a:t>www.ag-physics.org </a:t>
            </a: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46EF861F-0F1B-4ECE-84E2-1CD6A02148B0}" type="slidenum">
              <a:rPr lang="de-DE" altLang="de-DE" sz="1400" b="0" baseline="0">
                <a:solidFill>
                  <a:schemeClr val="tx1"/>
                </a:solidFill>
              </a:rPr>
              <a:pPr/>
              <a:t>1</a:t>
            </a:fld>
            <a:endParaRPr lang="de-DE" altLang="de-DE" sz="1400" b="0" baseline="0" dirty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196975"/>
            <a:ext cx="7772400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de-DE" sz="2600" dirty="0">
                <a:solidFill>
                  <a:srgbClr val="000099"/>
                </a:solidFill>
              </a:rPr>
              <a:t/>
            </a:r>
            <a:br>
              <a:rPr lang="en-GB" altLang="de-DE" sz="2600" dirty="0">
                <a:solidFill>
                  <a:srgbClr val="000099"/>
                </a:solidFill>
              </a:rPr>
            </a:br>
            <a:r>
              <a:rPr lang="en-GB" altLang="de-DE" sz="2600" dirty="0" smtClean="0">
                <a:solidFill>
                  <a:srgbClr val="000099"/>
                </a:solidFill>
              </a:rPr>
              <a:t/>
            </a:r>
            <a:br>
              <a:rPr lang="en-GB" altLang="de-DE" sz="2600" dirty="0" smtClean="0">
                <a:solidFill>
                  <a:srgbClr val="000099"/>
                </a:solidFill>
              </a:rPr>
            </a:br>
            <a:r>
              <a:rPr lang="en-GB" altLang="de-DE" sz="2000" dirty="0" smtClean="0">
                <a:solidFill>
                  <a:srgbClr val="000099"/>
                </a:solidFill>
              </a:rPr>
              <a:t>Lorentzianische </a:t>
            </a:r>
            <a:r>
              <a:rPr lang="de-DE" altLang="de-DE" sz="2000" dirty="0" smtClean="0">
                <a:solidFill>
                  <a:srgbClr val="000099"/>
                </a:solidFill>
              </a:rPr>
              <a:t>Relativität</a:t>
            </a:r>
            <a:r>
              <a:rPr lang="en-GB" altLang="de-DE" sz="2000" dirty="0" smtClean="0">
                <a:solidFill>
                  <a:srgbClr val="000099"/>
                </a:solidFill>
              </a:rPr>
              <a:t/>
            </a:r>
            <a:br>
              <a:rPr lang="en-GB" altLang="de-DE" sz="2000" dirty="0" smtClean="0">
                <a:solidFill>
                  <a:srgbClr val="000099"/>
                </a:solidFill>
              </a:rPr>
            </a:br>
            <a:r>
              <a:rPr lang="en-GB" altLang="de-DE" sz="1800" dirty="0" smtClean="0">
                <a:solidFill>
                  <a:srgbClr val="000099"/>
                </a:solidFill>
              </a:rPr>
              <a:t>Einstein vs. Lorentz</a:t>
            </a:r>
            <a:r>
              <a:rPr lang="en-GB" altLang="de-DE" sz="1800" dirty="0">
                <a:solidFill>
                  <a:srgbClr val="000099"/>
                </a:solidFill>
              </a:rPr>
              <a:t/>
            </a:r>
            <a:br>
              <a:rPr lang="en-GB" altLang="de-DE" sz="1800" dirty="0">
                <a:solidFill>
                  <a:srgbClr val="000099"/>
                </a:solidFill>
              </a:rPr>
            </a:br>
            <a:r>
              <a:rPr lang="en-GB" altLang="de-DE" sz="1800" dirty="0">
                <a:solidFill>
                  <a:srgbClr val="000099"/>
                </a:solidFill>
                <a:cs typeface="Arial" panose="020B0604020202020204" pitchFamily="34" charset="0"/>
              </a:rPr>
              <a:t/>
            </a:r>
            <a:br>
              <a:rPr lang="en-GB" altLang="de-DE" sz="1800" dirty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>
                <a:solidFill>
                  <a:srgbClr val="000099"/>
                </a:solidFill>
                <a:cs typeface="Arial" panose="020B0604020202020204" pitchFamily="34" charset="0"/>
              </a:rPr>
              <a:t>DPG </a:t>
            </a:r>
            <a:br>
              <a:rPr lang="en-GB" altLang="de-DE" sz="1800" dirty="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GB" altLang="de-DE" sz="1800" dirty="0">
                <a:solidFill>
                  <a:srgbClr val="000099"/>
                </a:solidFill>
              </a:rPr>
              <a:t>Online </a:t>
            </a:r>
            <a:r>
              <a:rPr lang="en-GB" altLang="de-DE" sz="1800" dirty="0" smtClean="0">
                <a:solidFill>
                  <a:srgbClr val="000099"/>
                </a:solidFill>
              </a:rPr>
              <a:t>2022</a:t>
            </a:r>
            <a:r>
              <a:rPr lang="en-GB" altLang="de-DE" sz="2200" dirty="0">
                <a:solidFill>
                  <a:srgbClr val="000099"/>
                </a:solidFill>
              </a:rPr>
              <a:t/>
            </a:r>
            <a:br>
              <a:rPr lang="en-GB" altLang="de-DE" sz="2200" dirty="0">
                <a:solidFill>
                  <a:srgbClr val="000099"/>
                </a:solidFill>
              </a:rPr>
            </a:br>
            <a:r>
              <a:rPr lang="en-GB" altLang="de-DE" sz="2200" dirty="0" smtClean="0">
                <a:solidFill>
                  <a:srgbClr val="000099"/>
                </a:solidFill>
              </a:rPr>
              <a:t/>
            </a:r>
            <a:br>
              <a:rPr lang="en-GB" altLang="de-DE" sz="2200" dirty="0" smtClean="0">
                <a:solidFill>
                  <a:srgbClr val="000099"/>
                </a:solidFill>
              </a:rPr>
            </a:br>
            <a:r>
              <a:rPr lang="en-GB" altLang="de-DE" sz="1600" dirty="0" smtClean="0">
                <a:solidFill>
                  <a:srgbClr val="000099"/>
                </a:solidFill>
              </a:rPr>
              <a:t>von</a:t>
            </a:r>
            <a:r>
              <a:rPr lang="en-GB" altLang="de-DE" sz="1600" dirty="0">
                <a:solidFill>
                  <a:srgbClr val="000099"/>
                </a:solidFill>
              </a:rPr>
              <a:t/>
            </a:r>
            <a:br>
              <a:rPr lang="en-GB" altLang="de-DE" sz="1600" dirty="0">
                <a:solidFill>
                  <a:srgbClr val="000099"/>
                </a:solidFill>
              </a:rPr>
            </a:br>
            <a:r>
              <a:rPr lang="en-GB" altLang="de-DE" sz="1600" dirty="0">
                <a:solidFill>
                  <a:srgbClr val="000099"/>
                </a:solidFill>
              </a:rPr>
              <a:t>Albrecht Giese, Hamburg</a:t>
            </a:r>
            <a:br>
              <a:rPr lang="en-GB" altLang="de-DE" sz="1600" dirty="0">
                <a:solidFill>
                  <a:srgbClr val="000099"/>
                </a:solidFill>
              </a:rPr>
            </a:br>
            <a:r>
              <a:rPr lang="en-GB" altLang="de-DE" sz="1800" dirty="0">
                <a:solidFill>
                  <a:srgbClr val="000099"/>
                </a:solidFill>
              </a:rPr>
              <a:t/>
            </a:r>
            <a:br>
              <a:rPr lang="en-GB" altLang="de-DE" sz="1800" dirty="0">
                <a:solidFill>
                  <a:srgbClr val="000099"/>
                </a:solidFill>
              </a:rPr>
            </a:br>
            <a:endParaRPr lang="de-DE" altLang="de-DE" sz="1800" dirty="0">
              <a:solidFill>
                <a:srgbClr val="000099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15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8BA0D7F-8B1F-41D2-B49C-6C60EA47A132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>
                <a:solidFill>
                  <a:srgbClr val="000000"/>
                </a:solidFill>
              </a:rPr>
              <a:pPr/>
              <a:t>10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717529" y="2248996"/>
            <a:ext cx="4756942" cy="51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2200" b="0" baseline="0" dirty="0">
                <a:solidFill>
                  <a:srgbClr val="002060"/>
                </a:solidFill>
              </a:rPr>
              <a:t>Die Rotationskurven:</a:t>
            </a:r>
            <a:endParaRPr lang="de-DE" altLang="de-DE" sz="22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468688" y="1460501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 smtClean="0">
                <a:solidFill>
                  <a:srgbClr val="000000"/>
                </a:solidFill>
              </a:rPr>
              <a:t>Bekanntester Fall von </a:t>
            </a:r>
            <a:r>
              <a:rPr lang="de-DE" altLang="de-DE" sz="1800" b="0" baseline="0" dirty="0">
                <a:solidFill>
                  <a:srgbClr val="000000"/>
                </a:solidFill>
              </a:rPr>
              <a:t>dunkler Materie: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10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717529" y="3121919"/>
            <a:ext cx="47569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2000" b="0" baseline="0" dirty="0">
                <a:solidFill>
                  <a:srgbClr val="002060"/>
                </a:solidFill>
              </a:rPr>
              <a:t>Sterne, die um eine Galaxie kreisen, sind zu schnell</a:t>
            </a:r>
            <a:r>
              <a:rPr lang="en-GB" altLang="de-DE" sz="2000" b="0" baseline="0" dirty="0">
                <a:solidFill>
                  <a:srgbClr val="002060"/>
                </a:solidFill>
              </a:rPr>
              <a:t>.</a:t>
            </a:r>
            <a:endParaRPr lang="en-GB" altLang="de-DE" sz="20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100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5038" y="928690"/>
            <a:ext cx="7489825" cy="8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>
                <a:solidFill>
                  <a:srgbClr val="000000"/>
                </a:solidFill>
              </a:rPr>
              <a:t>“Relativity is difficult!”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100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09764" y="1711029"/>
            <a:ext cx="418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Now the “Copernican” step:</a:t>
            </a:r>
            <a:endParaRPr lang="en-US" altLang="de-DE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3626200" y="2229596"/>
            <a:ext cx="47967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Following Hendrik Lorentz: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“The constancy of c is a measuring phenomenon, so is the null-result of the Michelson-Morley experiment.”</a:t>
            </a:r>
            <a:endParaRPr lang="en-US" altLang="de-DE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828800" y="3721665"/>
            <a:ext cx="786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Reason</a:t>
            </a:r>
            <a:b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-  matter contracts at motion. That is a general property of fields</a:t>
            </a:r>
          </a:p>
          <a:p>
            <a:pPr marL="801688"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-  (Basic) oscillations slow down at motion – because matter is built by material oscillating at c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29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299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300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967224-4393-4E50-A516-064B0E9173BF}" type="slidenum">
              <a:rPr lang="de-DE" altLang="de-DE" sz="1400">
                <a:solidFill>
                  <a:srgbClr val="000000"/>
                </a:solidFill>
              </a:rPr>
              <a:pPr algn="r"/>
              <a:t>101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5302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08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17242501-EAAC-4492-A862-33F8F5967F06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101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3863975" y="1268413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000" dirty="0" smtClean="0">
                <a:solidFill>
                  <a:srgbClr val="000000"/>
                </a:solidFill>
              </a:rPr>
              <a:t>Lorentzian Relativity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3743325" y="2297114"/>
            <a:ext cx="49799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2000" dirty="0" err="1" smtClean="0">
                <a:solidFill>
                  <a:srgbClr val="000000"/>
                </a:solidFill>
              </a:rPr>
              <a:t>XXXXWhy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Lorentzian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relativity</a:t>
            </a:r>
            <a:r>
              <a:rPr lang="de-DE" altLang="de-DE" sz="2000" dirty="0" smtClean="0">
                <a:solidFill>
                  <a:srgbClr val="000000"/>
                </a:solidFill>
              </a:rPr>
              <a:t>?</a:t>
            </a:r>
            <a:endParaRPr lang="en-US" altLang="de-DE" sz="2000" dirty="0">
              <a:solidFill>
                <a:srgbClr val="4D4D4D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55307" name="Textfeld 2"/>
          <p:cNvSpPr txBox="1">
            <a:spLocks noChangeArrowheads="1"/>
          </p:cNvSpPr>
          <p:nvPr/>
        </p:nvSpPr>
        <p:spPr bwMode="auto">
          <a:xfrm>
            <a:off x="2444889" y="3473452"/>
            <a:ext cx="781163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de-DE" altLang="de-DE" dirty="0" err="1" smtClean="0">
                <a:solidFill>
                  <a:srgbClr val="C00000"/>
                </a:solidFill>
              </a:rPr>
              <a:t>Einstein‘s</a:t>
            </a:r>
            <a:r>
              <a:rPr lang="de-DE" altLang="de-DE" dirty="0" smtClean="0">
                <a:solidFill>
                  <a:srgbClr val="C00000"/>
                </a:solidFill>
              </a:rPr>
              <a:t> </a:t>
            </a:r>
            <a:r>
              <a:rPr lang="de-DE" altLang="de-DE" dirty="0" err="1" smtClean="0">
                <a:solidFill>
                  <a:srgbClr val="C00000"/>
                </a:solidFill>
              </a:rPr>
              <a:t>relativity</a:t>
            </a:r>
            <a:r>
              <a:rPr lang="de-DE" altLang="de-DE" dirty="0" smtClean="0">
                <a:solidFill>
                  <a:srgbClr val="C00000"/>
                </a:solidFill>
              </a:rPr>
              <a:t> </a:t>
            </a:r>
            <a:r>
              <a:rPr lang="de-DE" altLang="de-DE" dirty="0" err="1" smtClean="0">
                <a:solidFill>
                  <a:srgbClr val="C00000"/>
                </a:solidFill>
              </a:rPr>
              <a:t>is</a:t>
            </a:r>
            <a:r>
              <a:rPr lang="de-DE" altLang="de-DE" dirty="0" smtClean="0">
                <a:solidFill>
                  <a:srgbClr val="C00000"/>
                </a:solidFill>
              </a:rPr>
              <a:t> </a:t>
            </a:r>
            <a:r>
              <a:rPr lang="de-DE" altLang="de-DE" dirty="0" err="1" smtClean="0">
                <a:solidFill>
                  <a:srgbClr val="C00000"/>
                </a:solidFill>
              </a:rPr>
              <a:t>complicated</a:t>
            </a:r>
            <a:r>
              <a:rPr lang="de-DE" altLang="de-DE" dirty="0" smtClean="0">
                <a:solidFill>
                  <a:srgbClr val="C00000"/>
                </a:solidFill>
              </a:rPr>
              <a:t> an </a:t>
            </a:r>
            <a:r>
              <a:rPr lang="de-DE" altLang="de-DE" dirty="0" err="1" smtClean="0">
                <a:solidFill>
                  <a:srgbClr val="C00000"/>
                </a:solidFill>
              </a:rPr>
              <a:t>difficult</a:t>
            </a:r>
            <a:r>
              <a:rPr lang="de-DE" altLang="de-DE" dirty="0" smtClean="0">
                <a:solidFill>
                  <a:srgbClr val="C00000"/>
                </a:solidFill>
              </a:rPr>
              <a:t> </a:t>
            </a:r>
            <a:r>
              <a:rPr lang="de-DE" altLang="de-DE" dirty="0" err="1" smtClean="0">
                <a:solidFill>
                  <a:srgbClr val="C00000"/>
                </a:solidFill>
              </a:rPr>
              <a:t>to</a:t>
            </a:r>
            <a:r>
              <a:rPr lang="de-DE" altLang="de-DE" dirty="0" smtClean="0">
                <a:solidFill>
                  <a:srgbClr val="C00000"/>
                </a:solidFill>
              </a:rPr>
              <a:t> </a:t>
            </a:r>
            <a:r>
              <a:rPr lang="de-DE" altLang="de-DE" dirty="0" err="1" smtClean="0">
                <a:solidFill>
                  <a:srgbClr val="C00000"/>
                </a:solidFill>
              </a:rPr>
              <a:t>comprehend</a:t>
            </a:r>
            <a:r>
              <a:rPr lang="de-DE" altLang="de-DE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de-DE" altLang="de-DE" sz="1600" dirty="0" err="1" smtClean="0">
                <a:solidFill>
                  <a:srgbClr val="C00000"/>
                </a:solidFill>
              </a:rPr>
              <a:t>That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is</a:t>
            </a:r>
            <a:r>
              <a:rPr lang="de-DE" altLang="de-DE" sz="1600" dirty="0" smtClean="0">
                <a:solidFill>
                  <a:srgbClr val="C00000"/>
                </a:solidFill>
              </a:rPr>
              <a:t> not a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property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of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nature</a:t>
            </a:r>
            <a:endParaRPr lang="de-DE" altLang="de-DE" sz="16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de-DE" altLang="de-DE" sz="1600" dirty="0" smtClean="0">
                <a:solidFill>
                  <a:srgbClr val="C00000"/>
                </a:solidFill>
              </a:rPr>
              <a:t>Einstein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has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managed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to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make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it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complicated</a:t>
            </a:r>
            <a:r>
              <a:rPr lang="de-DE" altLang="de-DE" sz="1600" dirty="0" smtClean="0">
                <a:solidFill>
                  <a:srgbClr val="C00000"/>
                </a:solidFill>
              </a:rPr>
              <a:t>.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We</a:t>
            </a:r>
            <a:r>
              <a:rPr lang="de-DE" altLang="de-DE" sz="1600" dirty="0" smtClean="0">
                <a:solidFill>
                  <a:srgbClr val="C00000"/>
                </a:solidFill>
              </a:rPr>
              <a:t> will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show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how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it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can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be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done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less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complicated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and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physical</a:t>
            </a:r>
            <a:r>
              <a:rPr lang="de-DE" altLang="de-DE" sz="1600" dirty="0" smtClean="0">
                <a:solidFill>
                  <a:srgbClr val="C00000"/>
                </a:solidFill>
              </a:rPr>
              <a:t>.</a:t>
            </a:r>
            <a:r>
              <a:rPr lang="de-DE" altLang="de-DE" sz="1600" dirty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3999" y="-26505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9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299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300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967224-4393-4E50-A516-064B0E9173BF}" type="slidenum">
              <a:rPr lang="de-DE" altLang="de-DE" sz="1400">
                <a:solidFill>
                  <a:srgbClr val="000000"/>
                </a:solidFill>
              </a:rPr>
              <a:pPr algn="r"/>
              <a:t>102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5302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08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17242501-EAAC-4492-A862-33F8F5967F06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102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3863975" y="1268413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000" dirty="0" smtClean="0">
                <a:solidFill>
                  <a:srgbClr val="000000"/>
                </a:solidFill>
              </a:rPr>
              <a:t>Einstein’s error has an analogy in the history of Astronomy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3743325" y="2297114"/>
            <a:ext cx="49799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XXXXWe</a:t>
            </a:r>
            <a:r>
              <a:rPr lang="en-US" altLang="de-DE" sz="2000" dirty="0" smtClean="0">
                <a:solidFill>
                  <a:srgbClr val="000000"/>
                </a:solidFill>
              </a:rPr>
              <a:t> look at the understanding of the planetary motion</a:t>
            </a: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</p:txBody>
      </p:sp>
      <p:sp>
        <p:nvSpPr>
          <p:cNvPr id="55307" name="Textfeld 2"/>
          <p:cNvSpPr txBox="1">
            <a:spLocks noChangeArrowheads="1"/>
          </p:cNvSpPr>
          <p:nvPr/>
        </p:nvSpPr>
        <p:spPr bwMode="auto">
          <a:xfrm>
            <a:off x="3743325" y="3355975"/>
            <a:ext cx="5048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de-DE" sz="2000" u="sng" dirty="0" smtClean="0">
                <a:solidFill>
                  <a:srgbClr val="4D4D4D"/>
                </a:solidFill>
              </a:rPr>
              <a:t>What was the error there?</a:t>
            </a:r>
          </a:p>
          <a:p>
            <a:pPr algn="ctr">
              <a:spcBef>
                <a:spcPct val="20000"/>
              </a:spcBef>
            </a:pPr>
            <a:r>
              <a:rPr lang="en-US" altLang="de-DE" sz="2000" dirty="0" smtClean="0">
                <a:solidFill>
                  <a:srgbClr val="4D4D4D"/>
                </a:solidFill>
              </a:rPr>
              <a:t>At first glance the earth is the biggest object in the world and the universe orbits around the earth.</a:t>
            </a: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3999" y="-26505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6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299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300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967224-4393-4E50-A516-064B0E9173BF}" type="slidenum">
              <a:rPr lang="de-DE" altLang="de-DE" sz="1400">
                <a:solidFill>
                  <a:srgbClr val="000000"/>
                </a:solidFill>
              </a:rPr>
              <a:pPr algn="r"/>
              <a:t>103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5302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08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17242501-EAAC-4492-A862-33F8F5967F06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103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3863975" y="1268413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000" dirty="0" smtClean="0">
                <a:solidFill>
                  <a:srgbClr val="000000"/>
                </a:solidFill>
              </a:rPr>
              <a:t>About the Physics of Relativity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3743325" y="2297114"/>
            <a:ext cx="49799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Is relativity really complicated?</a:t>
            </a: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No: The </a:t>
            </a:r>
            <a:r>
              <a:rPr lang="en-US" altLang="de-DE" sz="1600" dirty="0" smtClean="0">
                <a:solidFill>
                  <a:srgbClr val="000000"/>
                </a:solidFill>
              </a:rPr>
              <a:t>underlying</a:t>
            </a:r>
            <a:r>
              <a:rPr lang="en-US" altLang="de-DE" sz="2000" dirty="0" smtClean="0">
                <a:solidFill>
                  <a:srgbClr val="000000"/>
                </a:solidFill>
              </a:rPr>
              <a:t> physics is not.</a:t>
            </a:r>
            <a:endParaRPr lang="en-US" altLang="de-DE" sz="2000" dirty="0" smtClean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</p:txBody>
      </p:sp>
      <p:sp>
        <p:nvSpPr>
          <p:cNvPr id="55307" name="Textfeld 2"/>
          <p:cNvSpPr txBox="1">
            <a:spLocks noChangeArrowheads="1"/>
          </p:cNvSpPr>
          <p:nvPr/>
        </p:nvSpPr>
        <p:spPr bwMode="auto">
          <a:xfrm>
            <a:off x="3743325" y="3355975"/>
            <a:ext cx="5048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de-DE" sz="2000" dirty="0">
                <a:solidFill>
                  <a:srgbClr val="4D4D4D"/>
                </a:solidFill>
              </a:rPr>
              <a:t>Einstein managed to make relativity complicated – </a:t>
            </a:r>
          </a:p>
          <a:p>
            <a:pPr algn="ctr">
              <a:spcBef>
                <a:spcPct val="20000"/>
              </a:spcBef>
            </a:pPr>
            <a:r>
              <a:rPr lang="en-US" altLang="de-DE" sz="2000" dirty="0">
                <a:solidFill>
                  <a:srgbClr val="4D4D4D"/>
                </a:solidFill>
              </a:rPr>
              <a:t>How that? </a:t>
            </a:r>
            <a:endParaRPr lang="en-US" altLang="de-DE" sz="2000" dirty="0" smtClean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de-DE" sz="2000" dirty="0" smtClean="0">
                <a:solidFill>
                  <a:srgbClr val="4D4D4D"/>
                </a:solidFill>
              </a:rPr>
              <a:t>He started with a fundamental error: </a:t>
            </a:r>
            <a:br>
              <a:rPr lang="en-US" altLang="de-DE" sz="2000" dirty="0" smtClean="0">
                <a:solidFill>
                  <a:srgbClr val="4D4D4D"/>
                </a:solidFill>
              </a:rPr>
            </a:br>
            <a:r>
              <a:rPr lang="en-US" altLang="de-DE" sz="2000" dirty="0" smtClean="0">
                <a:solidFill>
                  <a:srgbClr val="4D4D4D"/>
                </a:solidFill>
              </a:rPr>
              <a:t>The Speed of light</a:t>
            </a: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3999" y="-26505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Lorentzian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3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299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300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967224-4393-4E50-A516-064B0E9173BF}" type="slidenum">
              <a:rPr lang="de-DE" altLang="de-DE" sz="1400">
                <a:solidFill>
                  <a:srgbClr val="000000"/>
                </a:solidFill>
              </a:rPr>
              <a:pPr algn="r"/>
              <a:t>104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5302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08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17242501-EAAC-4492-A862-33F8F5967F06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104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3913187" y="1236395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000" dirty="0" smtClean="0">
                <a:solidFill>
                  <a:srgbClr val="000000"/>
                </a:solidFill>
              </a:rPr>
              <a:t>Relativity like Astronomy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4540250" y="2075346"/>
            <a:ext cx="289560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Einstein:</a:t>
            </a: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FF0000"/>
                </a:solidFill>
              </a:rPr>
              <a:t>Apparent view:</a:t>
            </a: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</p:txBody>
      </p:sp>
      <p:sp>
        <p:nvSpPr>
          <p:cNvPr id="55307" name="Textfeld 2"/>
          <p:cNvSpPr txBox="1">
            <a:spLocks noChangeArrowheads="1"/>
          </p:cNvSpPr>
          <p:nvPr/>
        </p:nvSpPr>
        <p:spPr bwMode="auto">
          <a:xfrm>
            <a:off x="3857625" y="2895953"/>
            <a:ext cx="4333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dirty="0" smtClean="0">
                <a:solidFill>
                  <a:srgbClr val="4D4D4D"/>
                </a:solidFill>
              </a:rPr>
              <a:t>Speed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of</a:t>
            </a:r>
            <a:r>
              <a:rPr lang="de-DE" altLang="de-DE" sz="2000" dirty="0" smtClean="0">
                <a:solidFill>
                  <a:srgbClr val="4D4D4D"/>
                </a:solidFill>
              </a:rPr>
              <a:t> light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is</a:t>
            </a:r>
            <a:r>
              <a:rPr lang="de-DE" altLang="de-DE" sz="2000" dirty="0" smtClean="0">
                <a:solidFill>
                  <a:srgbClr val="4D4D4D"/>
                </a:solidFill>
              </a:rPr>
              <a:t>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constant</a:t>
            </a:r>
            <a:r>
              <a:rPr lang="de-DE" altLang="de-DE" sz="2000" dirty="0" smtClean="0">
                <a:solidFill>
                  <a:srgbClr val="4D4D4D"/>
                </a:solidFill>
              </a:rPr>
              <a:t> in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any</a:t>
            </a:r>
            <a:r>
              <a:rPr lang="de-DE" altLang="de-DE" sz="2000" dirty="0" smtClean="0">
                <a:solidFill>
                  <a:srgbClr val="4D4D4D"/>
                </a:solidFill>
              </a:rPr>
              <a:t>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frame</a:t>
            </a:r>
            <a:r>
              <a:rPr lang="de-DE" altLang="de-DE" sz="2000" dirty="0" smtClean="0">
                <a:solidFill>
                  <a:srgbClr val="4D4D4D"/>
                </a:solidFill>
              </a:rPr>
              <a:t>.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3999" y="-26505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857625" y="3777146"/>
            <a:ext cx="433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dirty="0" smtClean="0">
                <a:solidFill>
                  <a:srgbClr val="4D4D4D"/>
                </a:solidFill>
              </a:rPr>
              <a:t>Summation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of</a:t>
            </a:r>
            <a:r>
              <a:rPr lang="de-DE" altLang="de-DE" sz="2000" dirty="0" smtClean="0">
                <a:solidFill>
                  <a:srgbClr val="4D4D4D"/>
                </a:solidFill>
              </a:rPr>
              <a:t>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speed</a:t>
            </a:r>
            <a:r>
              <a:rPr lang="de-DE" altLang="de-DE" sz="2000" dirty="0" smtClean="0">
                <a:solidFill>
                  <a:srgbClr val="4D4D4D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de-DE" altLang="de-DE" sz="2000" dirty="0" smtClean="0">
                <a:solidFill>
                  <a:srgbClr val="4D4D4D"/>
                </a:solidFill>
              </a:rPr>
              <a:t>c + v   != c 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3913187" y="4851610"/>
            <a:ext cx="433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dirty="0" smtClean="0">
                <a:solidFill>
                  <a:srgbClr val="4D4D4D"/>
                </a:solidFill>
              </a:rPr>
              <a:t>=&gt;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Complicated</a:t>
            </a:r>
            <a:r>
              <a:rPr lang="de-DE" altLang="de-DE" sz="2000" dirty="0" smtClean="0">
                <a:solidFill>
                  <a:srgbClr val="4D4D4D"/>
                </a:solidFill>
              </a:rPr>
              <a:t>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Epicycle</a:t>
            </a:r>
            <a:r>
              <a:rPr lang="de-DE" altLang="de-DE" sz="2000" dirty="0" smtClean="0">
                <a:solidFill>
                  <a:srgbClr val="4D4D4D"/>
                </a:solidFill>
              </a:rPr>
              <a:t> </a:t>
            </a:r>
            <a:r>
              <a:rPr lang="de-DE" altLang="de-DE" sz="2000" dirty="0" err="1" smtClean="0">
                <a:solidFill>
                  <a:srgbClr val="4D4D4D"/>
                </a:solidFill>
              </a:rPr>
              <a:t>theory</a:t>
            </a:r>
            <a:r>
              <a:rPr lang="de-DE" altLang="de-DE" sz="2000" dirty="0" smtClean="0">
                <a:solidFill>
                  <a:srgbClr val="4D4D4D"/>
                </a:solidFill>
              </a:rPr>
              <a:t>.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299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5300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967224-4393-4E50-A516-064B0E9173BF}" type="slidenum">
              <a:rPr lang="de-DE" altLang="de-DE" sz="1400">
                <a:solidFill>
                  <a:srgbClr val="000000"/>
                </a:solidFill>
              </a:rPr>
              <a:pPr algn="r"/>
              <a:t>105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5302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08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17242501-EAAC-4492-A862-33F8F5967F06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105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3913187" y="1236395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000" dirty="0" smtClean="0">
                <a:solidFill>
                  <a:srgbClr val="000000"/>
                </a:solidFill>
              </a:rPr>
              <a:t>Relativity like Astronomy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4540250" y="2075346"/>
            <a:ext cx="289560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Lorentz:</a:t>
            </a:r>
          </a:p>
          <a:p>
            <a:pPr algn="ctr">
              <a:spcBef>
                <a:spcPct val="20000"/>
              </a:spcBef>
            </a:pPr>
            <a:r>
              <a:rPr lang="en-US" altLang="de-DE" sz="2000" dirty="0">
                <a:solidFill>
                  <a:srgbClr val="FF0000"/>
                </a:solidFill>
              </a:rPr>
              <a:t>Real case :</a:t>
            </a:r>
            <a:endParaRPr lang="en-US" altLang="de-DE" sz="2000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</p:txBody>
      </p:sp>
      <p:sp>
        <p:nvSpPr>
          <p:cNvPr id="55307" name="Textfeld 2"/>
          <p:cNvSpPr txBox="1">
            <a:spLocks noChangeArrowheads="1"/>
          </p:cNvSpPr>
          <p:nvPr/>
        </p:nvSpPr>
        <p:spPr bwMode="auto">
          <a:xfrm>
            <a:off x="3857625" y="2895953"/>
            <a:ext cx="4333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de-DE" sz="2000" dirty="0" smtClean="0">
                <a:solidFill>
                  <a:srgbClr val="4D4D4D"/>
                </a:solidFill>
              </a:rPr>
              <a:t>Speed of light is measured as a constant in any case.</a:t>
            </a:r>
            <a:endParaRPr lang="en-US" altLang="de-DE" sz="2000" dirty="0">
              <a:solidFill>
                <a:srgbClr val="00000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3999" y="-26505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857625" y="3777146"/>
            <a:ext cx="433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de-DE" sz="2000" dirty="0" smtClean="0">
                <a:solidFill>
                  <a:srgbClr val="4D4D4D"/>
                </a:solidFill>
              </a:rPr>
              <a:t>Summation of speed?</a:t>
            </a:r>
          </a:p>
          <a:p>
            <a:pPr algn="ctr">
              <a:spcBef>
                <a:spcPct val="20000"/>
              </a:spcBef>
            </a:pPr>
            <a:r>
              <a:rPr lang="en-US" altLang="de-DE" sz="2000" dirty="0" smtClean="0">
                <a:solidFill>
                  <a:srgbClr val="4D4D4D"/>
                </a:solidFill>
              </a:rPr>
              <a:t>Euclidian</a:t>
            </a:r>
            <a:endParaRPr lang="en-US" altLang="de-DE" sz="2000" dirty="0">
              <a:solidFill>
                <a:srgbClr val="000000"/>
              </a:solidFill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3913187" y="4851610"/>
            <a:ext cx="433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dirty="0" smtClean="0">
                <a:solidFill>
                  <a:srgbClr val="4D4D4D"/>
                </a:solidFill>
              </a:rPr>
              <a:t>=&gt; </a:t>
            </a:r>
            <a:r>
              <a:rPr lang="en-US" altLang="de-DE" sz="2000" dirty="0" smtClean="0">
                <a:solidFill>
                  <a:srgbClr val="4D4D4D"/>
                </a:solidFill>
              </a:rPr>
              <a:t>Simple and familiar mathematics.</a:t>
            </a:r>
            <a:endParaRPr lang="en-US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106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760075" y="1088846"/>
            <a:ext cx="4528976" cy="66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 smtClean="0">
                <a:solidFill>
                  <a:srgbClr val="000000"/>
                </a:solidFill>
              </a:rPr>
              <a:t>Relativity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106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14262" y="1947416"/>
            <a:ext cx="7220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Einstein’s system: 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is based on postulates – Plato’s philosophy of structures - Formalism is the Riemannian geometry </a:t>
            </a:r>
            <a:b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Curved 4-dim. space-time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3167219" y="3410222"/>
            <a:ext cx="5714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Lorentz’s system: 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is based on physics – on field and particle physics</a:t>
            </a:r>
            <a:b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Formalism is the Euclidean geometry</a:t>
            </a:r>
          </a:p>
        </p:txBody>
      </p:sp>
    </p:spTree>
    <p:extLst>
      <p:ext uri="{BB962C8B-B14F-4D97-AF65-F5344CB8AC3E}">
        <p14:creationId xmlns:p14="http://schemas.microsoft.com/office/powerpoint/2010/main" val="18918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FB65993-8DF4-40AD-ADC8-AE4A0CBD7561}" type="slidenum">
              <a:rPr lang="de-DE" altLang="de-DE" sz="1400" b="0" baseline="0">
                <a:solidFill>
                  <a:srgbClr val="000000"/>
                </a:solidFill>
              </a:rPr>
              <a:pPr/>
              <a:t>11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1800" dirty="0"/>
              <a:t>Rotation an der Galaxie NGC 3198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b="1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959351" y="1731964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6567" name="Picture 12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96" y="1735163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59064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6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1" y="2903539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3279776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3954464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717800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Freeform 28"/>
          <p:cNvSpPr>
            <a:spLocks/>
          </p:cNvSpPr>
          <p:nvPr/>
        </p:nvSpPr>
        <p:spPr bwMode="auto">
          <a:xfrm>
            <a:off x="4097339" y="2722564"/>
            <a:ext cx="4003675" cy="2249487"/>
          </a:xfrm>
          <a:custGeom>
            <a:avLst/>
            <a:gdLst>
              <a:gd name="T0" fmla="*/ 2147483646 w 2556"/>
              <a:gd name="T1" fmla="*/ 183970572 h 1417"/>
              <a:gd name="T2" fmla="*/ 2147483646 w 2556"/>
              <a:gd name="T3" fmla="*/ 166330276 h 1417"/>
              <a:gd name="T4" fmla="*/ 2147483646 w 2556"/>
              <a:gd name="T5" fmla="*/ 166330276 h 1417"/>
              <a:gd name="T6" fmla="*/ 2147483646 w 2556"/>
              <a:gd name="T7" fmla="*/ 151209341 h 1417"/>
              <a:gd name="T8" fmla="*/ 2147483646 w 2556"/>
              <a:gd name="T9" fmla="*/ 118446524 h 1417"/>
              <a:gd name="T10" fmla="*/ 2147483646 w 2556"/>
              <a:gd name="T11" fmla="*/ 78124033 h 1417"/>
              <a:gd name="T12" fmla="*/ 1609532173 w 2556"/>
              <a:gd name="T13" fmla="*/ 37801542 h 1417"/>
              <a:gd name="T14" fmla="*/ 1224324128 w 2556"/>
              <a:gd name="T15" fmla="*/ 5040311 h 1417"/>
              <a:gd name="T16" fmla="*/ 964248157 w 2556"/>
              <a:gd name="T17" fmla="*/ 12599985 h 1417"/>
              <a:gd name="T18" fmla="*/ 745880267 w 2556"/>
              <a:gd name="T19" fmla="*/ 85685293 h 1417"/>
              <a:gd name="T20" fmla="*/ 588853502 w 2556"/>
              <a:gd name="T21" fmla="*/ 183970572 h 1417"/>
              <a:gd name="T22" fmla="*/ 399928913 w 2556"/>
              <a:gd name="T23" fmla="*/ 425905518 h 1417"/>
              <a:gd name="T24" fmla="*/ 282158839 w 2556"/>
              <a:gd name="T25" fmla="*/ 796369198 h 1417"/>
              <a:gd name="T26" fmla="*/ 186470067 w 2556"/>
              <a:gd name="T27" fmla="*/ 1335682516 h 1417"/>
              <a:gd name="T28" fmla="*/ 100596250 w 2556"/>
              <a:gd name="T29" fmla="*/ 2006043929 h 1417"/>
              <a:gd name="T30" fmla="*/ 78513383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6574" name="Group 36"/>
          <p:cNvGrpSpPr>
            <a:grpSpLocks/>
          </p:cNvGrpSpPr>
          <p:nvPr/>
        </p:nvGrpSpPr>
        <p:grpSpPr bwMode="auto">
          <a:xfrm>
            <a:off x="4094164" y="2897189"/>
            <a:ext cx="3970337" cy="1685925"/>
            <a:chOff x="4390" y="1953"/>
            <a:chExt cx="2501" cy="1062"/>
          </a:xfrm>
        </p:grpSpPr>
        <p:sp>
          <p:nvSpPr>
            <p:cNvPr id="66589" name="Freeform 32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2463 w 2540"/>
                <a:gd name="T1" fmla="*/ 3 h 1062"/>
                <a:gd name="T2" fmla="*/ 1702 w 2540"/>
                <a:gd name="T3" fmla="*/ 3 h 1062"/>
                <a:gd name="T4" fmla="*/ 1169 w 2540"/>
                <a:gd name="T5" fmla="*/ 3 h 1062"/>
                <a:gd name="T6" fmla="*/ 756 w 2540"/>
                <a:gd name="T7" fmla="*/ 22 h 1062"/>
                <a:gd name="T8" fmla="*/ 469 w 2540"/>
                <a:gd name="T9" fmla="*/ 67 h 1062"/>
                <a:gd name="T10" fmla="*/ 306 w 2540"/>
                <a:gd name="T11" fmla="*/ 125 h 1062"/>
                <a:gd name="T12" fmla="*/ 202 w 2540"/>
                <a:gd name="T13" fmla="*/ 202 h 1062"/>
                <a:gd name="T14" fmla="*/ 120 w 2540"/>
                <a:gd name="T15" fmla="*/ 336 h 1062"/>
                <a:gd name="T16" fmla="*/ 58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90" name="Freeform 33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6575" name="Group 37"/>
          <p:cNvGrpSpPr>
            <a:grpSpLocks/>
          </p:cNvGrpSpPr>
          <p:nvPr/>
        </p:nvGrpSpPr>
        <p:grpSpPr bwMode="auto">
          <a:xfrm>
            <a:off x="4171950" y="2862263"/>
            <a:ext cx="3892550" cy="996950"/>
            <a:chOff x="4422" y="1785"/>
            <a:chExt cx="2452" cy="628"/>
          </a:xfrm>
        </p:grpSpPr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1990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88" name="Freeform 35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6576" name="Rectangle 8"/>
          <p:cNvSpPr>
            <a:spLocks noChangeArrowheads="1"/>
          </p:cNvSpPr>
          <p:nvPr/>
        </p:nvSpPr>
        <p:spPr bwMode="auto">
          <a:xfrm>
            <a:off x="4720226" y="3200048"/>
            <a:ext cx="1276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aseline="0" dirty="0" err="1">
                <a:solidFill>
                  <a:srgbClr val="000000"/>
                </a:solidFill>
              </a:rPr>
              <a:t>halo</a:t>
            </a:r>
            <a:endParaRPr lang="de-DE" altLang="de-DE" sz="1100" baseline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baseline="0" dirty="0">
                <a:solidFill>
                  <a:srgbClr val="000000"/>
                </a:solidFill>
              </a:rPr>
              <a:t>(</a:t>
            </a:r>
            <a:r>
              <a:rPr lang="en-GB" altLang="de-DE" sz="1000" baseline="0" dirty="0">
                <a:solidFill>
                  <a:srgbClr val="000000"/>
                </a:solidFill>
              </a:rPr>
              <a:t>of dark</a:t>
            </a:r>
            <a:r>
              <a:rPr lang="de-DE" altLang="de-DE" sz="1000" baseline="0" dirty="0">
                <a:solidFill>
                  <a:srgbClr val="000000"/>
                </a:solidFill>
              </a:rPr>
              <a:t> matter)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80" name="Group 45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6583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3210D895-1817-47C3-82EC-BDB774AA31E3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977201" y="3141683"/>
            <a:ext cx="1395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ts val="12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de-DE" sz="900" dirty="0">
                <a:solidFill>
                  <a:srgbClr val="FF0000"/>
                </a:solidFill>
              </a:rPr>
              <a:t>density distribution of photons:</a:t>
            </a:r>
            <a:br>
              <a:rPr lang="en-US" altLang="de-DE" sz="900" dirty="0">
                <a:solidFill>
                  <a:srgbClr val="FF0000"/>
                </a:solidFill>
              </a:rPr>
            </a:br>
            <a:r>
              <a:rPr lang="de-DE" altLang="de-DE" sz="900" b="1" dirty="0">
                <a:solidFill>
                  <a:srgbClr val="FF0000"/>
                </a:solidFill>
                <a:sym typeface="Symbol" panose="05050102010706020507" pitchFamily="18" charset="2"/>
              </a:rPr>
              <a:t>  </a:t>
            </a:r>
            <a:r>
              <a:rPr lang="de-DE" altLang="de-DE" sz="900" b="1" dirty="0">
                <a:solidFill>
                  <a:srgbClr val="FF0000"/>
                </a:solidFill>
              </a:rPr>
              <a:t>1/r</a:t>
            </a:r>
            <a:r>
              <a:rPr lang="de-DE" altLang="de-DE" sz="900" b="1" baseline="30000" dirty="0">
                <a:solidFill>
                  <a:srgbClr val="FF0000"/>
                </a:solidFill>
              </a:rPr>
              <a:t>2</a:t>
            </a:r>
            <a:endParaRPr lang="de-DE" altLang="de-DE" sz="900" b="1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Gerader Verbinder 31"/>
          <p:cNvCxnSpPr/>
          <p:nvPr/>
        </p:nvCxnSpPr>
        <p:spPr bwMode="auto">
          <a:xfrm>
            <a:off x="6486919" y="2885392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/>
          <p:nvPr/>
        </p:nvCxnSpPr>
        <p:spPr bwMode="auto">
          <a:xfrm>
            <a:off x="5119265" y="3005248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3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337051" y="4624388"/>
            <a:ext cx="14117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50" baseline="0" dirty="0">
                <a:solidFill>
                  <a:srgbClr val="000000"/>
                </a:solidFill>
              </a:rPr>
              <a:t>following N</a:t>
            </a:r>
            <a:r>
              <a:rPr lang="de-DE" altLang="de-DE" sz="1050" baseline="0" dirty="0" err="1">
                <a:solidFill>
                  <a:srgbClr val="000000"/>
                </a:solidFill>
              </a:rPr>
              <a:t>ewton</a:t>
            </a:r>
            <a:endParaRPr lang="de-DE" altLang="de-DE" sz="105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>
                <a:solidFill>
                  <a:srgbClr val="000000"/>
                </a:solidFill>
              </a:rPr>
              <a:pPr/>
              <a:t>12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320419" y="1609724"/>
            <a:ext cx="555116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68288" lvl="1" indent="-268288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360363" algn="l"/>
              </a:tabLst>
            </a:pPr>
            <a:r>
              <a:rPr lang="de-DE" altLang="de-DE" sz="2000" b="0" baseline="0" dirty="0">
                <a:solidFill>
                  <a:srgbClr val="002060"/>
                </a:solidFill>
              </a:rPr>
              <a:t>Schwere unsichtbare (“dunkle”) Teilchen im Umfeld der Galaxien</a:t>
            </a:r>
          </a:p>
          <a:p>
            <a:pPr algn="ctr" fontAlgn="base">
              <a:spcBef>
                <a:spcPts val="600"/>
              </a:spcBef>
              <a:spcAft>
                <a:spcPts val="300"/>
              </a:spcAft>
            </a:pPr>
            <a:r>
              <a:rPr lang="de-DE" altLang="de-DE" sz="1800" b="0" baseline="0" dirty="0">
                <a:solidFill>
                  <a:srgbClr val="002060"/>
                </a:solidFill>
              </a:rPr>
              <a:t>Probleme:</a:t>
            </a:r>
          </a:p>
          <a:p>
            <a:pPr marL="342900" indent="-342900" algn="ctr" fontAlgn="base">
              <a:spcBef>
                <a:spcPct val="0"/>
              </a:spcBef>
              <a:spcAft>
                <a:spcPts val="300"/>
              </a:spcAft>
              <a:buFontTx/>
              <a:buAutoNum type="alphaLcParenR"/>
            </a:pPr>
            <a:r>
              <a:rPr lang="de-DE" altLang="de-DE" sz="1800" b="0" baseline="0" dirty="0">
                <a:solidFill>
                  <a:srgbClr val="002060"/>
                </a:solidFill>
              </a:rPr>
              <a:t>Nicht das geringste Anzeichen ihrer Existenz</a:t>
            </a:r>
          </a:p>
          <a:p>
            <a:pPr marL="342900" indent="-342900" algn="ctr" fontAlgn="base">
              <a:spcBef>
                <a:spcPct val="0"/>
              </a:spcBef>
              <a:spcAft>
                <a:spcPts val="300"/>
              </a:spcAft>
              <a:buFontTx/>
              <a:buAutoNum type="alphaLcParenR"/>
            </a:pPr>
            <a:r>
              <a:rPr lang="de-DE" altLang="de-DE" sz="1800" b="0" baseline="0" dirty="0">
                <a:solidFill>
                  <a:srgbClr val="002060"/>
                </a:solidFill>
              </a:rPr>
              <a:t>Ihre räumliche Verteilung gänzlich unverstanden …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505200" y="1084263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aseline="0" dirty="0" err="1">
                <a:solidFill>
                  <a:srgbClr val="000000"/>
                </a:solidFill>
              </a:rPr>
              <a:t>Theorien</a:t>
            </a:r>
            <a:r>
              <a:rPr lang="en-GB" altLang="de-DE" sz="1800" baseline="0" dirty="0">
                <a:solidFill>
                  <a:srgbClr val="000000"/>
                </a:solidFill>
              </a:rPr>
              <a:t> </a:t>
            </a:r>
            <a:r>
              <a:rPr lang="en-GB" altLang="de-DE" sz="1800" baseline="0" dirty="0" err="1">
                <a:solidFill>
                  <a:srgbClr val="000000"/>
                </a:solidFill>
              </a:rPr>
              <a:t>über</a:t>
            </a:r>
            <a:r>
              <a:rPr lang="en-GB" altLang="de-DE" sz="1800" baseline="0" dirty="0">
                <a:solidFill>
                  <a:srgbClr val="000000"/>
                </a:solidFill>
              </a:rPr>
              <a:t> </a:t>
            </a:r>
            <a:r>
              <a:rPr lang="en-GB" altLang="de-DE" sz="1800" baseline="0" dirty="0" err="1">
                <a:solidFill>
                  <a:srgbClr val="000000"/>
                </a:solidFill>
              </a:rPr>
              <a:t>dunkle</a:t>
            </a:r>
            <a:r>
              <a:rPr lang="en-GB" altLang="de-DE" sz="1800" baseline="0" dirty="0">
                <a:solidFill>
                  <a:srgbClr val="000000"/>
                </a:solidFill>
              </a:rPr>
              <a:t> </a:t>
            </a:r>
            <a:r>
              <a:rPr lang="en-GB" altLang="de-DE" sz="1800" baseline="0" dirty="0" err="1">
                <a:solidFill>
                  <a:srgbClr val="000000"/>
                </a:solidFill>
              </a:rPr>
              <a:t>Materie</a:t>
            </a:r>
            <a:r>
              <a:rPr lang="en-GB" altLang="de-DE" sz="1800" baseline="0" dirty="0">
                <a:solidFill>
                  <a:srgbClr val="000000"/>
                </a:solidFill>
              </a:rPr>
              <a:t>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828365" y="3614977"/>
            <a:ext cx="470152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0" baseline="0" dirty="0">
                <a:solidFill>
                  <a:srgbClr val="002060"/>
                </a:solidFill>
              </a:rPr>
              <a:t>2) </a:t>
            </a:r>
            <a:r>
              <a:rPr lang="de-DE" altLang="de-DE" sz="2000" b="0" baseline="0" dirty="0">
                <a:solidFill>
                  <a:srgbClr val="002060"/>
                </a:solidFill>
              </a:rPr>
              <a:t>Eine Modifikation der Gravitation Newtons (MOND): 1/r</a:t>
            </a:r>
            <a:r>
              <a:rPr lang="de-DE" altLang="de-DE" sz="2000" b="0" dirty="0">
                <a:solidFill>
                  <a:srgbClr val="002060"/>
                </a:solidFill>
              </a:rPr>
              <a:t>2</a:t>
            </a:r>
            <a:r>
              <a:rPr lang="de-DE" altLang="de-DE" sz="20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2000" b="0" baseline="0" dirty="0">
                <a:solidFill>
                  <a:srgbClr val="002060"/>
                </a:solidFill>
                <a:sym typeface="Wingdings" panose="05000000000000000000" pitchFamily="2" charset="2"/>
              </a:rPr>
              <a:t> 1/r</a:t>
            </a:r>
          </a:p>
          <a:p>
            <a:pPr algn="ctr" fontAlgn="base">
              <a:spcBef>
                <a:spcPts val="600"/>
              </a:spcBef>
              <a:spcAft>
                <a:spcPts val="300"/>
              </a:spcAft>
            </a:pPr>
            <a:r>
              <a:rPr lang="de-DE" altLang="de-DE" sz="1800" b="0" baseline="0" dirty="0">
                <a:solidFill>
                  <a:srgbClr val="002060"/>
                </a:solidFill>
              </a:rPr>
              <a:t>Probleme:</a:t>
            </a:r>
          </a:p>
          <a:p>
            <a:pPr marL="342900" indent="-342900" algn="ctr" fontAlgn="base">
              <a:spcBef>
                <a:spcPct val="0"/>
              </a:spcBef>
              <a:spcAft>
                <a:spcPts val="300"/>
              </a:spcAft>
              <a:buFontTx/>
              <a:buAutoNum type="alphaLcParenR"/>
            </a:pPr>
            <a:r>
              <a:rPr lang="de-DE" altLang="de-DE" sz="1800" b="0" baseline="0" dirty="0">
                <a:solidFill>
                  <a:srgbClr val="002060"/>
                </a:solidFill>
              </a:rPr>
              <a:t>Übergang zu 1/r ist nicht erklärt</a:t>
            </a:r>
          </a:p>
          <a:p>
            <a:pPr marL="342900" indent="-342900" algn="ctr" fontAlgn="base">
              <a:spcBef>
                <a:spcPct val="0"/>
              </a:spcBef>
              <a:spcAft>
                <a:spcPts val="300"/>
              </a:spcAft>
              <a:buFontTx/>
              <a:buAutoNum type="alphaLcParenR"/>
            </a:pPr>
            <a:r>
              <a:rPr lang="de-DE" altLang="de-DE" sz="1800" b="0" baseline="0" dirty="0">
                <a:solidFill>
                  <a:srgbClr val="002060"/>
                </a:solidFill>
              </a:rPr>
              <a:t>Anwendbar nur auf die Rotation an Galaxien einer bestimmten Größe</a:t>
            </a:r>
            <a:endParaRPr lang="de-DE" altLang="de-DE" sz="2000" b="0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1E5C519-8B9D-4FF9-BBDF-B4A9708CCE1D}" type="slidenum">
              <a:rPr lang="de-DE" altLang="de-DE" sz="1400" b="0" baseline="0">
                <a:solidFill>
                  <a:srgbClr val="000000"/>
                </a:solidFill>
              </a:rPr>
              <a:pPr/>
              <a:t>13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505200" y="115014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aseline="0" dirty="0">
                <a:solidFill>
                  <a:srgbClr val="000000"/>
                </a:solidFill>
              </a:rPr>
              <a:t>The Dark Matter Theories: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13325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1126A123-6D33-4FEA-BBB5-7158AD91A6FA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3065464" y="287655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40000"/>
              </a:lnSpc>
              <a:spcAft>
                <a:spcPct val="0"/>
              </a:spcAft>
              <a:defRPr/>
            </a:pPr>
            <a:endParaRPr lang="en-GB" altLang="de-DE" sz="1800" b="1" dirty="0">
              <a:solidFill>
                <a:srgbClr val="990033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59418" y="1837351"/>
            <a:ext cx="447675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</a:rPr>
              <a:t>Wir werden hier eine Lösung vorstellen, die alle Beobachtungen erklärt und zu keiner im Widerspruch steht..</a:t>
            </a:r>
            <a:endParaRPr lang="de-DE" altLang="de-DE" sz="1800" b="1" dirty="0">
              <a:solidFill>
                <a:srgbClr val="990033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759418" y="3224841"/>
            <a:ext cx="447675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</a:rPr>
              <a:t>Die Lösung fußt auf einer Beobachtung, die sehr klar und spezifisch ist, aber völlig unbeachtet von der heutigen Forschung</a:t>
            </a:r>
            <a:r>
              <a:rPr lang="en-GB" altLang="de-DE" sz="18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en-GB" altLang="de-DE" sz="1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FB65993-8DF4-40AD-ADC8-AE4A0CBD7561}" type="slidenum">
              <a:rPr lang="de-DE" altLang="de-DE" sz="1400" b="0" baseline="0">
                <a:solidFill>
                  <a:srgbClr val="000000"/>
                </a:solidFill>
              </a:rPr>
              <a:pPr/>
              <a:t>14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1800" dirty="0"/>
              <a:t>Rotation der Galaxie NGC 3198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b="1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959351" y="1731964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6567" name="Picture 12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96" y="1735163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59064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6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1" y="2903539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3279776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3954464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717800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Freeform 28"/>
          <p:cNvSpPr>
            <a:spLocks/>
          </p:cNvSpPr>
          <p:nvPr/>
        </p:nvSpPr>
        <p:spPr bwMode="auto">
          <a:xfrm>
            <a:off x="4097339" y="2722564"/>
            <a:ext cx="4003675" cy="2249487"/>
          </a:xfrm>
          <a:custGeom>
            <a:avLst/>
            <a:gdLst>
              <a:gd name="T0" fmla="*/ 2147483646 w 2556"/>
              <a:gd name="T1" fmla="*/ 183970572 h 1417"/>
              <a:gd name="T2" fmla="*/ 2147483646 w 2556"/>
              <a:gd name="T3" fmla="*/ 166330276 h 1417"/>
              <a:gd name="T4" fmla="*/ 2147483646 w 2556"/>
              <a:gd name="T5" fmla="*/ 166330276 h 1417"/>
              <a:gd name="T6" fmla="*/ 2147483646 w 2556"/>
              <a:gd name="T7" fmla="*/ 151209341 h 1417"/>
              <a:gd name="T8" fmla="*/ 2147483646 w 2556"/>
              <a:gd name="T9" fmla="*/ 118446524 h 1417"/>
              <a:gd name="T10" fmla="*/ 2147483646 w 2556"/>
              <a:gd name="T11" fmla="*/ 78124033 h 1417"/>
              <a:gd name="T12" fmla="*/ 1609532173 w 2556"/>
              <a:gd name="T13" fmla="*/ 37801542 h 1417"/>
              <a:gd name="T14" fmla="*/ 1224324128 w 2556"/>
              <a:gd name="T15" fmla="*/ 5040311 h 1417"/>
              <a:gd name="T16" fmla="*/ 964248157 w 2556"/>
              <a:gd name="T17" fmla="*/ 12599985 h 1417"/>
              <a:gd name="T18" fmla="*/ 745880267 w 2556"/>
              <a:gd name="T19" fmla="*/ 85685293 h 1417"/>
              <a:gd name="T20" fmla="*/ 588853502 w 2556"/>
              <a:gd name="T21" fmla="*/ 183970572 h 1417"/>
              <a:gd name="T22" fmla="*/ 399928913 w 2556"/>
              <a:gd name="T23" fmla="*/ 425905518 h 1417"/>
              <a:gd name="T24" fmla="*/ 282158839 w 2556"/>
              <a:gd name="T25" fmla="*/ 796369198 h 1417"/>
              <a:gd name="T26" fmla="*/ 186470067 w 2556"/>
              <a:gd name="T27" fmla="*/ 1335682516 h 1417"/>
              <a:gd name="T28" fmla="*/ 100596250 w 2556"/>
              <a:gd name="T29" fmla="*/ 2006043929 h 1417"/>
              <a:gd name="T30" fmla="*/ 78513383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6574" name="Group 36"/>
          <p:cNvGrpSpPr>
            <a:grpSpLocks/>
          </p:cNvGrpSpPr>
          <p:nvPr/>
        </p:nvGrpSpPr>
        <p:grpSpPr bwMode="auto">
          <a:xfrm>
            <a:off x="4094164" y="2897189"/>
            <a:ext cx="3970337" cy="1685925"/>
            <a:chOff x="4390" y="1953"/>
            <a:chExt cx="2501" cy="1062"/>
          </a:xfrm>
        </p:grpSpPr>
        <p:sp>
          <p:nvSpPr>
            <p:cNvPr id="66589" name="Freeform 32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2463 w 2540"/>
                <a:gd name="T1" fmla="*/ 3 h 1062"/>
                <a:gd name="T2" fmla="*/ 1702 w 2540"/>
                <a:gd name="T3" fmla="*/ 3 h 1062"/>
                <a:gd name="T4" fmla="*/ 1169 w 2540"/>
                <a:gd name="T5" fmla="*/ 3 h 1062"/>
                <a:gd name="T6" fmla="*/ 756 w 2540"/>
                <a:gd name="T7" fmla="*/ 22 h 1062"/>
                <a:gd name="T8" fmla="*/ 469 w 2540"/>
                <a:gd name="T9" fmla="*/ 67 h 1062"/>
                <a:gd name="T10" fmla="*/ 306 w 2540"/>
                <a:gd name="T11" fmla="*/ 125 h 1062"/>
                <a:gd name="T12" fmla="*/ 202 w 2540"/>
                <a:gd name="T13" fmla="*/ 202 h 1062"/>
                <a:gd name="T14" fmla="*/ 120 w 2540"/>
                <a:gd name="T15" fmla="*/ 336 h 1062"/>
                <a:gd name="T16" fmla="*/ 58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90" name="Freeform 33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6575" name="Group 37"/>
          <p:cNvGrpSpPr>
            <a:grpSpLocks/>
          </p:cNvGrpSpPr>
          <p:nvPr/>
        </p:nvGrpSpPr>
        <p:grpSpPr bwMode="auto">
          <a:xfrm>
            <a:off x="4171950" y="2862263"/>
            <a:ext cx="3892550" cy="996950"/>
            <a:chOff x="4422" y="1785"/>
            <a:chExt cx="2452" cy="628"/>
          </a:xfrm>
        </p:grpSpPr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1990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88" name="Freeform 35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6576" name="Rectangle 8"/>
          <p:cNvSpPr>
            <a:spLocks noChangeArrowheads="1"/>
          </p:cNvSpPr>
          <p:nvPr/>
        </p:nvSpPr>
        <p:spPr bwMode="auto">
          <a:xfrm>
            <a:off x="4720226" y="3200048"/>
            <a:ext cx="1276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aseline="0" dirty="0" err="1">
                <a:solidFill>
                  <a:srgbClr val="000000"/>
                </a:solidFill>
              </a:rPr>
              <a:t>halo</a:t>
            </a:r>
            <a:endParaRPr lang="de-DE" altLang="de-DE" sz="1100" baseline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baseline="0" dirty="0">
                <a:solidFill>
                  <a:srgbClr val="000000"/>
                </a:solidFill>
              </a:rPr>
              <a:t>(</a:t>
            </a:r>
            <a:r>
              <a:rPr lang="en-GB" altLang="de-DE" sz="1000" baseline="0" dirty="0">
                <a:solidFill>
                  <a:srgbClr val="000000"/>
                </a:solidFill>
              </a:rPr>
              <a:t>of dark</a:t>
            </a:r>
            <a:r>
              <a:rPr lang="de-DE" altLang="de-DE" sz="1000" baseline="0" dirty="0">
                <a:solidFill>
                  <a:srgbClr val="000000"/>
                </a:solidFill>
              </a:rPr>
              <a:t> matter)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80" name="Group 45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6583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3210D895-1817-47C3-82EC-BDB774AA31E3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977201" y="3141683"/>
            <a:ext cx="1395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ts val="12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de-DE" sz="900" dirty="0">
                <a:solidFill>
                  <a:srgbClr val="FF0000"/>
                </a:solidFill>
              </a:rPr>
              <a:t>density distribution of photons:</a:t>
            </a:r>
            <a:br>
              <a:rPr lang="en-US" altLang="de-DE" sz="900" dirty="0">
                <a:solidFill>
                  <a:srgbClr val="FF0000"/>
                </a:solidFill>
              </a:rPr>
            </a:br>
            <a:r>
              <a:rPr lang="de-DE" altLang="de-DE" sz="900" b="1" dirty="0">
                <a:solidFill>
                  <a:srgbClr val="FF0000"/>
                </a:solidFill>
                <a:sym typeface="Symbol" panose="05050102010706020507" pitchFamily="18" charset="2"/>
              </a:rPr>
              <a:t>  </a:t>
            </a:r>
            <a:r>
              <a:rPr lang="de-DE" altLang="de-DE" sz="900" b="1" dirty="0">
                <a:solidFill>
                  <a:srgbClr val="FF0000"/>
                </a:solidFill>
              </a:rPr>
              <a:t>1/r</a:t>
            </a:r>
            <a:r>
              <a:rPr lang="de-DE" altLang="de-DE" sz="900" b="1" baseline="30000" dirty="0">
                <a:solidFill>
                  <a:srgbClr val="FF0000"/>
                </a:solidFill>
              </a:rPr>
              <a:t>2</a:t>
            </a:r>
            <a:endParaRPr lang="de-DE" altLang="de-DE" sz="900" b="1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Gerader Verbinder 31"/>
          <p:cNvCxnSpPr/>
          <p:nvPr/>
        </p:nvCxnSpPr>
        <p:spPr bwMode="auto">
          <a:xfrm>
            <a:off x="6486919" y="2885392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/>
          <p:nvPr/>
        </p:nvCxnSpPr>
        <p:spPr bwMode="auto">
          <a:xfrm>
            <a:off x="5119265" y="3005248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3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337051" y="4624388"/>
            <a:ext cx="14117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50" baseline="0" dirty="0">
                <a:solidFill>
                  <a:srgbClr val="000000"/>
                </a:solidFill>
              </a:rPr>
              <a:t>following N</a:t>
            </a:r>
            <a:r>
              <a:rPr lang="de-DE" altLang="de-DE" sz="1050" baseline="0" dirty="0" err="1">
                <a:solidFill>
                  <a:srgbClr val="000000"/>
                </a:solidFill>
              </a:rPr>
              <a:t>ewton</a:t>
            </a:r>
            <a:endParaRPr lang="de-DE" altLang="de-DE" sz="105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>
                <a:solidFill>
                  <a:srgbClr val="000000"/>
                </a:solidFill>
              </a:rPr>
              <a:pPr/>
              <a:t>15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749750" y="2248996"/>
            <a:ext cx="4701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2060"/>
                </a:solidFill>
              </a:rPr>
              <a:t> </a:t>
            </a:r>
            <a:r>
              <a:rPr lang="en-GB" altLang="de-DE" sz="2200" b="0" baseline="0" dirty="0">
                <a:solidFill>
                  <a:srgbClr val="002060"/>
                </a:solidFill>
              </a:rPr>
              <a:t>Das Galaxy Cluster A 2261</a:t>
            </a:r>
            <a:endParaRPr lang="en-GB" altLang="de-DE" sz="22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505200" y="1084263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 smtClean="0">
                <a:solidFill>
                  <a:srgbClr val="000000"/>
                </a:solidFill>
              </a:rPr>
              <a:t>Weiterer Fall von dunkler Materie: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15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749750" y="4087892"/>
            <a:ext cx="47569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2000" b="0" baseline="0" dirty="0">
                <a:solidFill>
                  <a:srgbClr val="002060"/>
                </a:solidFill>
              </a:rPr>
              <a:t>Die Galaxien im Cluster umkreisen sich zu schnell</a:t>
            </a:r>
            <a:endParaRPr lang="de-DE" altLang="de-DE" sz="20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749750" y="2933339"/>
            <a:ext cx="475694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1800" b="0" baseline="0" dirty="0" smtClean="0">
                <a:solidFill>
                  <a:srgbClr val="002060"/>
                </a:solidFill>
              </a:rPr>
              <a:t>Es enthält einige hundert Galaxien</a:t>
            </a:r>
            <a:endParaRPr lang="de-DE" altLang="de-DE" sz="18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>
                <a:solidFill>
                  <a:schemeClr val="tx1"/>
                </a:solidFill>
              </a:rPr>
              <a:pPr/>
              <a:t>16</a:t>
            </a:fld>
            <a:endParaRPr lang="de-DE" altLang="de-DE" sz="1400" b="0" baseline="0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024184" y="1243012"/>
            <a:ext cx="4143632" cy="1214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baseline="0" dirty="0"/>
              <a:t>Dunkle Materie in Galaxien-Clustern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baseline="0" dirty="0"/>
              <a:t>Identifiziert durch den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baseline="0" dirty="0">
                <a:solidFill>
                  <a:srgbClr val="922300"/>
                </a:solidFill>
              </a:rPr>
              <a:t>Gravitationslinsen-Effekt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16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3065464" y="287655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GB" altLang="de-DE" sz="1800" dirty="0">
              <a:solidFill>
                <a:srgbClr val="990033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05200" y="2992526"/>
            <a:ext cx="5181600" cy="16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baseline="0" dirty="0"/>
              <a:t>Die </a:t>
            </a:r>
            <a:r>
              <a:rPr lang="de-DE" altLang="de-DE" baseline="0" dirty="0" err="1">
                <a:solidFill>
                  <a:srgbClr val="922300"/>
                </a:solidFill>
              </a:rPr>
              <a:t>Clash</a:t>
            </a:r>
            <a:r>
              <a:rPr lang="de-DE" altLang="de-DE" baseline="0" dirty="0">
                <a:solidFill>
                  <a:srgbClr val="922300"/>
                </a:solidFill>
              </a:rPr>
              <a:t> –Kooperation hat </a:t>
            </a:r>
            <a:r>
              <a:rPr lang="de-DE" altLang="de-DE" baseline="0" dirty="0"/>
              <a:t>die Verteilung der dunklen Materie im </a:t>
            </a:r>
            <a:r>
              <a:rPr lang="de-DE" altLang="de-DE" baseline="0" dirty="0" err="1">
                <a:solidFill>
                  <a:srgbClr val="922300"/>
                </a:solidFill>
              </a:rPr>
              <a:t>Galaxy</a:t>
            </a:r>
            <a:r>
              <a:rPr lang="de-DE" altLang="de-DE" baseline="0" dirty="0">
                <a:solidFill>
                  <a:srgbClr val="922300"/>
                </a:solidFill>
              </a:rPr>
              <a:t>-Cluster A2261 bestimmt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baseline="0" dirty="0">
                <a:solidFill>
                  <a:srgbClr val="CC3300"/>
                </a:solidFill>
              </a:rPr>
              <a:t>Sie hat eine </a:t>
            </a:r>
            <a:r>
              <a:rPr lang="de-DE" altLang="de-DE" u="sng" baseline="0" dirty="0">
                <a:solidFill>
                  <a:srgbClr val="CC3300"/>
                </a:solidFill>
              </a:rPr>
              <a:t>Karte der dunklen Materie</a:t>
            </a:r>
            <a:r>
              <a:rPr lang="de-DE" altLang="de-DE" baseline="0" dirty="0">
                <a:solidFill>
                  <a:srgbClr val="CC3300"/>
                </a:solidFill>
              </a:rPr>
              <a:t> erstellt.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1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>
                <a:solidFill>
                  <a:srgbClr val="000000"/>
                </a:solidFill>
              </a:rPr>
              <a:pPr/>
              <a:t>17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970557" y="990524"/>
            <a:ext cx="4250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aseline="0" dirty="0">
                <a:solidFill>
                  <a:srgbClr val="C00000"/>
                </a:solidFill>
              </a:rPr>
              <a:t>Gravitations-</a:t>
            </a:r>
            <a:r>
              <a:rPr lang="en-GB" altLang="de-DE" sz="1800" baseline="0" dirty="0" err="1">
                <a:solidFill>
                  <a:srgbClr val="C00000"/>
                </a:solidFill>
              </a:rPr>
              <a:t>Linseneffekt</a:t>
            </a:r>
            <a:endParaRPr lang="de-DE" altLang="de-DE" sz="1800" baseline="0" dirty="0">
              <a:solidFill>
                <a:srgbClr val="C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753600" y="5845831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1524000" y="6034303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17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3065464" y="287655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40000"/>
              </a:lnSpc>
              <a:spcAft>
                <a:spcPct val="0"/>
              </a:spcAft>
              <a:defRPr/>
            </a:pPr>
            <a:endParaRPr lang="en-GB" altLang="de-DE" sz="1800" b="1" dirty="0">
              <a:solidFill>
                <a:srgbClr val="990033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01" y="1638394"/>
            <a:ext cx="3814274" cy="1751570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371665" y="3527487"/>
            <a:ext cx="3448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Licht wird abgelenkt im Gravitationsfeld</a:t>
            </a:r>
            <a:endParaRPr lang="de-DE" altLang="de-DE" sz="1400" b="1" dirty="0">
              <a:solidFill>
                <a:srgbClr val="00206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663568" y="5162326"/>
            <a:ext cx="6864865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Durch Bestimmungen dieser Art kann man die räumliche Verteilung der dunklen Materie feststellen.</a:t>
            </a:r>
            <a:endParaRPr lang="de-DE" altLang="de-DE" sz="1400" b="1" dirty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478645" y="4533957"/>
            <a:ext cx="7234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defRPr/>
            </a:pPr>
            <a:r>
              <a:rPr lang="en-GB" altLang="de-DE" sz="180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Die Überhöhung des Gravitationsfeldes im Vergleich zur klassischen Gravitation ist der Beitrag der dunkle Materie</a:t>
            </a:r>
            <a:r>
              <a:rPr lang="en-GB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en-GB" altLang="de-DE" sz="1400" b="1" dirty="0">
              <a:solidFill>
                <a:srgbClr val="00206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25931" y="3885021"/>
            <a:ext cx="7537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Über diese Ablenkung kann das Gravitationsfeld bestimmt werden. </a:t>
            </a:r>
            <a:b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Und das ist stärker als über die sichtbare Materie erklärbar.</a:t>
            </a:r>
            <a:endParaRPr lang="de-DE" alt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D3D37-FE79-44B8-8662-7CA2AAF6D682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7657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0A100581-EDE2-42D7-B55F-F1AA7CE0301D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18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pic>
        <p:nvPicPr>
          <p:cNvPr id="27654" name="Grafik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18661" r="39673" b="12704"/>
          <a:stretch>
            <a:fillRect/>
          </a:stretch>
        </p:blipFill>
        <p:spPr bwMode="auto">
          <a:xfrm>
            <a:off x="4203250" y="1722923"/>
            <a:ext cx="3785501" cy="3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79849" y="1120775"/>
            <a:ext cx="4868735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Die </a:t>
            </a:r>
            <a:r>
              <a:rPr lang="de-DE" altLang="de-DE" sz="1800" b="1" dirty="0" err="1">
                <a:solidFill>
                  <a:srgbClr val="002060"/>
                </a:solidFill>
              </a:rPr>
              <a:t>Clash</a:t>
            </a:r>
            <a:r>
              <a:rPr lang="de-DE" altLang="de-DE" sz="1800" b="1" dirty="0">
                <a:solidFill>
                  <a:srgbClr val="000000"/>
                </a:solidFill>
              </a:rPr>
              <a:t> Untersuchung des </a:t>
            </a:r>
            <a:r>
              <a:rPr lang="de-DE" altLang="de-DE" sz="1800" b="1" dirty="0" err="1">
                <a:solidFill>
                  <a:srgbClr val="000000"/>
                </a:solidFill>
              </a:rPr>
              <a:t>Galaxy</a:t>
            </a:r>
            <a:r>
              <a:rPr lang="de-DE" altLang="de-DE" sz="1800" b="1" dirty="0">
                <a:solidFill>
                  <a:srgbClr val="000000"/>
                </a:solidFill>
              </a:rPr>
              <a:t> Clusters A2261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16754" y="5509757"/>
            <a:ext cx="716172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Ausgeklügelte Programme bestimmen die Parameter der Lichtquellen und der Ablenkung und dadurch der Dichte der </a:t>
            </a:r>
            <a:r>
              <a:rPr lang="de-DE" altLang="de-DE" sz="1400" dirty="0">
                <a:solidFill>
                  <a:srgbClr val="993300"/>
                </a:solidFill>
                <a:latin typeface="Arial" panose="020B0604020202020204" pitchFamily="34" charset="0"/>
              </a:rPr>
              <a:t>dunklen Materie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.  </a:t>
            </a:r>
            <a:endParaRPr lang="de-DE" alt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0329D-E4FC-4042-9FDF-01C6429A5CA8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30739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B93ADA9C-41DD-427C-A40E-50072D8E2864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19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pic>
        <p:nvPicPr>
          <p:cNvPr id="30726" name="Grafik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16374" r="32506" b="4143"/>
          <a:stretch>
            <a:fillRect/>
          </a:stretch>
        </p:blipFill>
        <p:spPr bwMode="auto">
          <a:xfrm>
            <a:off x="2776539" y="1617663"/>
            <a:ext cx="61055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hteck 1"/>
          <p:cNvSpPr>
            <a:spLocks noChangeArrowheads="1"/>
          </p:cNvSpPr>
          <p:nvPr/>
        </p:nvSpPr>
        <p:spPr bwMode="auto">
          <a:xfrm>
            <a:off x="3395664" y="1970088"/>
            <a:ext cx="3684587" cy="3259137"/>
          </a:xfrm>
          <a:prstGeom prst="rect">
            <a:avLst/>
          </a:prstGeom>
          <a:noFill/>
          <a:ln w="38100" algn="ctr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de-DE" alt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30728" name="Rechteck 12"/>
          <p:cNvSpPr>
            <a:spLocks noChangeArrowheads="1"/>
          </p:cNvSpPr>
          <p:nvPr/>
        </p:nvSpPr>
        <p:spPr bwMode="auto">
          <a:xfrm>
            <a:off x="6973889" y="3475038"/>
            <a:ext cx="1450975" cy="1754186"/>
          </a:xfrm>
          <a:prstGeom prst="rect">
            <a:avLst/>
          </a:prstGeom>
          <a:noFill/>
          <a:ln w="381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de-DE" altLang="de-DE" sz="1600" b="1" baseline="30000">
              <a:solidFill>
                <a:srgbClr val="000000"/>
              </a:solidFill>
            </a:endParaRPr>
          </a:p>
        </p:txBody>
      </p:sp>
      <p:cxnSp>
        <p:nvCxnSpPr>
          <p:cNvPr id="30729" name="Gerader Verbinder 3"/>
          <p:cNvCxnSpPr>
            <a:cxnSpLocks noChangeShapeType="1"/>
          </p:cNvCxnSpPr>
          <p:nvPr/>
        </p:nvCxnSpPr>
        <p:spPr bwMode="auto">
          <a:xfrm>
            <a:off x="7008814" y="3213100"/>
            <a:ext cx="1341437" cy="159543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Bogen 5"/>
          <p:cNvSpPr/>
          <p:nvPr/>
        </p:nvSpPr>
        <p:spPr bwMode="auto">
          <a:xfrm rot="16200000">
            <a:off x="7488239" y="830263"/>
            <a:ext cx="1009650" cy="2162175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CC330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19" name="Bogen 18"/>
          <p:cNvSpPr/>
          <p:nvPr/>
        </p:nvSpPr>
        <p:spPr bwMode="auto">
          <a:xfrm rot="16200000">
            <a:off x="8278020" y="2326483"/>
            <a:ext cx="1082675" cy="2160587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30732" name="Textfeld 6"/>
          <p:cNvSpPr txBox="1">
            <a:spLocks noChangeArrowheads="1"/>
          </p:cNvSpPr>
          <p:nvPr/>
        </p:nvSpPr>
        <p:spPr bwMode="auto">
          <a:xfrm>
            <a:off x="8388351" y="1119189"/>
            <a:ext cx="1374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400" dirty="0">
                <a:solidFill>
                  <a:srgbClr val="922300"/>
                </a:solidFill>
              </a:rPr>
              <a:t>Mix of baryonic and dark matter - gas</a:t>
            </a:r>
          </a:p>
        </p:txBody>
      </p:sp>
      <p:sp>
        <p:nvSpPr>
          <p:cNvPr id="30733" name="Textfeld 19"/>
          <p:cNvSpPr txBox="1">
            <a:spLocks noChangeArrowheads="1"/>
          </p:cNvSpPr>
          <p:nvPr/>
        </p:nvSpPr>
        <p:spPr bwMode="auto">
          <a:xfrm>
            <a:off x="8966201" y="2600326"/>
            <a:ext cx="116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1400" dirty="0">
                <a:solidFill>
                  <a:srgbClr val="0070C0"/>
                </a:solidFill>
              </a:rPr>
              <a:t>Pure </a:t>
            </a:r>
            <a:r>
              <a:rPr lang="en-US" altLang="de-DE" sz="1400" dirty="0">
                <a:solidFill>
                  <a:srgbClr val="0070C0"/>
                </a:solidFill>
              </a:rPr>
              <a:t>dark </a:t>
            </a:r>
            <a:r>
              <a:rPr lang="de-DE" altLang="de-DE" sz="1400" dirty="0">
                <a:solidFill>
                  <a:srgbClr val="0070C0"/>
                </a:solidFill>
              </a:rPr>
              <a:t>matter</a:t>
            </a:r>
          </a:p>
        </p:txBody>
      </p:sp>
      <p:sp>
        <p:nvSpPr>
          <p:cNvPr id="25" name="Bogen 24"/>
          <p:cNvSpPr/>
          <p:nvPr/>
        </p:nvSpPr>
        <p:spPr bwMode="auto">
          <a:xfrm rot="16200000">
            <a:off x="8735220" y="2972595"/>
            <a:ext cx="461963" cy="2162175"/>
          </a:xfrm>
          <a:prstGeom prst="arc">
            <a:avLst>
              <a:gd name="adj1" fmla="val 16200000"/>
              <a:gd name="adj2" fmla="val 866047"/>
            </a:avLst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30735" name="Textfeld 25"/>
          <p:cNvSpPr txBox="1">
            <a:spLocks noChangeArrowheads="1"/>
          </p:cNvSpPr>
          <p:nvPr/>
        </p:nvSpPr>
        <p:spPr bwMode="auto">
          <a:xfrm>
            <a:off x="9197975" y="3722689"/>
            <a:ext cx="935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400" dirty="0">
                <a:solidFill>
                  <a:srgbClr val="CC0000"/>
                </a:solidFill>
              </a:rPr>
              <a:t>Slope = 1/r</a:t>
            </a:r>
            <a:r>
              <a:rPr lang="en-US" altLang="de-DE" sz="1400" baseline="30000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0736" name="Textfeld 9"/>
          <p:cNvSpPr txBox="1">
            <a:spLocks noChangeArrowheads="1"/>
          </p:cNvSpPr>
          <p:nvPr/>
        </p:nvSpPr>
        <p:spPr bwMode="auto">
          <a:xfrm>
            <a:off x="1763714" y="1119189"/>
            <a:ext cx="3983037" cy="339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„CLASH“  </a:t>
            </a:r>
            <a:r>
              <a:rPr lang="en-US" altLang="de-DE" sz="1600">
                <a:solidFill>
                  <a:srgbClr val="000000"/>
                </a:solidFill>
              </a:rPr>
              <a:t>investigation of Cluster A2261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9081294" y="3475148"/>
            <a:ext cx="935038" cy="945931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26" name="Textfeld 6"/>
          <p:cNvSpPr txBox="1">
            <a:spLocks noChangeArrowheads="1"/>
          </p:cNvSpPr>
          <p:nvPr/>
        </p:nvSpPr>
        <p:spPr bwMode="auto">
          <a:xfrm>
            <a:off x="8892574" y="4535705"/>
            <a:ext cx="137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400" dirty="0">
                <a:solidFill>
                  <a:srgbClr val="CC3300"/>
                </a:solidFill>
              </a:rPr>
              <a:t>For the density of dark matter</a:t>
            </a:r>
          </a:p>
        </p:txBody>
      </p:sp>
    </p:spTree>
    <p:extLst>
      <p:ext uri="{BB962C8B-B14F-4D97-AF65-F5344CB8AC3E}">
        <p14:creationId xmlns:p14="http://schemas.microsoft.com/office/powerpoint/2010/main" val="25404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  <p:bldP spid="30727" grpId="0" animBg="1"/>
      <p:bldP spid="30728" grpId="0" animBg="1"/>
      <p:bldP spid="6" grpId="0" animBg="1"/>
      <p:bldP spid="19" grpId="0" animBg="1"/>
      <p:bldP spid="30732" grpId="0"/>
      <p:bldP spid="30733" grpId="0"/>
      <p:bldP spid="25" grpId="0" animBg="1"/>
      <p:bldP spid="30735" grpId="0"/>
      <p:bldP spid="2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16351" y="1337306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 smtClean="0">
                <a:solidFill>
                  <a:srgbClr val="000000"/>
                </a:solidFill>
              </a:rPr>
              <a:t>2 </a:t>
            </a:r>
            <a:r>
              <a:rPr lang="en-GB" altLang="de-DE" sz="2000" b="1" dirty="0" err="1" smtClean="0">
                <a:solidFill>
                  <a:srgbClr val="000000"/>
                </a:solidFill>
              </a:rPr>
              <a:t>Interpretationen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42457" y="2210476"/>
            <a:ext cx="216421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3657850" y="5303879"/>
            <a:ext cx="4803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Der Unterschied ist damit kulturhistorisch</a:t>
            </a:r>
            <a:endParaRPr lang="de-DE" altLang="de-DE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36710" y="3358697"/>
            <a:ext cx="77154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Der Unterschied zwischen beiden ist ein wissenschafts-theoretischer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Einsteins Relativität ist eine Strukturtheorie – nach Plato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Lorentz‘ Relativität ist ein physikalische Theorie – Im Sinne von Newton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98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9088" y="6153410"/>
            <a:ext cx="3860800" cy="476250"/>
          </a:xfrm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>
                <a:solidFill>
                  <a:schemeClr val="tx1"/>
                </a:solidFill>
              </a:rPr>
              <a:pPr/>
              <a:t>20</a:t>
            </a:fld>
            <a:endParaRPr lang="de-DE" altLang="de-DE" sz="1400" b="0" baseline="0">
              <a:solidFill>
                <a:schemeClr val="tx1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533375" y="913838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1800" baseline="0" dirty="0"/>
              <a:t>Schlussfolgerung aus beiden Fällen: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552546" y="576039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 dirty="0"/>
              <a:t>‘</a:t>
            </a:r>
            <a:endParaRPr lang="de-DE" altLang="de-DE" sz="2000" baseline="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9259888" y="630898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9412288" y="646138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20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980132" y="1447805"/>
            <a:ext cx="6288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de-DE" altLang="de-DE" sz="1600" u="sng" dirty="0">
                <a:solidFill>
                  <a:srgbClr val="002060"/>
                </a:solidFill>
                <a:latin typeface="Arial" panose="020B0604020202020204" pitchFamily="34" charset="0"/>
              </a:rPr>
              <a:t>Rotationskurven</a:t>
            </a: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 und </a:t>
            </a:r>
            <a:r>
              <a:rPr lang="de-DE" altLang="de-DE" sz="1600" u="sng" dirty="0" err="1">
                <a:solidFill>
                  <a:srgbClr val="002060"/>
                </a:solidFill>
                <a:latin typeface="Arial" panose="020B0604020202020204" pitchFamily="34" charset="0"/>
              </a:rPr>
              <a:t>Galaxiecluster</a:t>
            </a: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lnSpc>
                <a:spcPts val="24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Beide haben eine räumliche Dichteverteilung von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49594" y="2409691"/>
            <a:ext cx="735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en-GB" altLang="de-DE" sz="2000" dirty="0">
                <a:solidFill>
                  <a:srgbClr val="922300"/>
                </a:solidFill>
                <a:latin typeface="Arial" panose="020B0604020202020204" pitchFamily="34" charset="0"/>
              </a:rPr>
              <a:t>1/r2</a:t>
            </a:r>
            <a:r>
              <a:rPr lang="en-GB" altLang="de-DE" sz="1800" dirty="0">
                <a:solidFill>
                  <a:srgbClr val="922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533375" y="3183508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vom Zentrum der Galaxie / des Clusters;</a:t>
            </a:r>
            <a:endParaRPr lang="de-DE" altLang="de-DE" sz="1600" dirty="0">
              <a:solidFill>
                <a:srgbClr val="990033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706424" y="2227846"/>
            <a:ext cx="779152" cy="81125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de-DE" sz="1600" b="1" baseline="30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46563" y="4122830"/>
            <a:ext cx="52684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en-GB" altLang="de-DE" sz="160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de-DE" altLang="de-DE" sz="1600" dirty="0">
                <a:solidFill>
                  <a:srgbClr val="C00000"/>
                </a:solidFill>
                <a:latin typeface="Arial" panose="020B0604020202020204" pitchFamily="34" charset="0"/>
              </a:rPr>
              <a:t>Dieses ist die gleiche Dichteverteilung wie für Photonen.</a:t>
            </a:r>
            <a:endParaRPr lang="de-DE" altLang="de-DE" sz="1600" dirty="0">
              <a:solidFill>
                <a:srgbClr val="C00000"/>
              </a:solidFill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496865" y="4723209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Was  können wir schließen?</a:t>
            </a:r>
            <a:endParaRPr lang="de-DE" altLang="de-DE" sz="1600" dirty="0">
              <a:solidFill>
                <a:srgbClr val="990033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533375" y="3653322"/>
            <a:ext cx="5125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welches hier auch das </a:t>
            </a:r>
            <a:r>
              <a:rPr lang="de-DE" altLang="de-DE" sz="1600" u="sng" dirty="0">
                <a:solidFill>
                  <a:srgbClr val="002060"/>
                </a:solidFill>
                <a:latin typeface="Arial" panose="020B0604020202020204" pitchFamily="34" charset="0"/>
              </a:rPr>
              <a:t>Zentrum der </a:t>
            </a:r>
            <a:r>
              <a:rPr lang="de-DE" altLang="de-DE" sz="1600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Luminosität</a:t>
            </a:r>
            <a:r>
              <a:rPr lang="de-DE" altLang="de-DE" sz="1600" u="sng" dirty="0">
                <a:solidFill>
                  <a:srgbClr val="002060"/>
                </a:solidFill>
                <a:latin typeface="Arial" panose="020B0604020202020204" pitchFamily="34" charset="0"/>
              </a:rPr>
              <a:t> ist</a:t>
            </a: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de-DE" altLang="de-DE" sz="1600" dirty="0">
              <a:solidFill>
                <a:srgbClr val="990033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496865" y="5108536"/>
            <a:ext cx="5125246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Dieses ist eine klare Tatsache; jedoch bisher völlig unbeachtet von der Forschung.</a:t>
            </a:r>
          </a:p>
          <a:p>
            <a:pPr algn="ctr">
              <a:lnSpc>
                <a:spcPts val="1800"/>
              </a:lnSpc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Es wird viel Aufwand getrieben mit Experimenten, welche diese Tatsache einfach ignorieren.</a:t>
            </a:r>
            <a:endParaRPr lang="de-DE" altLang="de-DE" sz="16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1" grpId="0"/>
      <p:bldP spid="22" grpId="0" animBg="1"/>
      <p:bldP spid="25" grpId="0"/>
      <p:bldP spid="27" grpId="0"/>
      <p:bldP spid="28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>
                <a:solidFill>
                  <a:srgbClr val="000000"/>
                </a:solidFill>
              </a:rPr>
              <a:pPr/>
              <a:t>21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505200" y="976836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Schlussfolgerung aus beiden Fällen: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589058" y="58522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515262" y="5957954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653295" y="1537308"/>
            <a:ext cx="48854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Das heißt, dass die Verteilung der dunklen Materie </a:t>
            </a:r>
          </a:p>
          <a:p>
            <a:pPr algn="ctr"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Die gleiche ist wie die Verteilung der Photonen</a:t>
            </a:r>
            <a:endParaRPr lang="de-DE" altLang="de-DE" sz="1600" b="1" dirty="0">
              <a:solidFill>
                <a:srgbClr val="990033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53295" y="2397686"/>
            <a:ext cx="48854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Kann es eine Paarung geben zwischen Photonen und den Teilchen der dunklen Materie?</a:t>
            </a:r>
            <a:endParaRPr lang="de-DE" altLang="de-DE" sz="1600" b="1" dirty="0">
              <a:solidFill>
                <a:srgbClr val="990033"/>
              </a:solidFill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138616" y="3246455"/>
            <a:ext cx="59147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de-DE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NEIN, das ist nicht möglich. Photonen fliegen mit c, während die massiven Teilchen der dunklen Materie das nicht können. </a:t>
            </a:r>
            <a:endParaRPr lang="de-DE" altLang="de-DE" sz="1600" b="1" dirty="0">
              <a:solidFill>
                <a:srgbClr val="990033"/>
              </a:solidFill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322105" y="4623739"/>
            <a:ext cx="57924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 Die Theorie der Gravitation muss anders sein:</a:t>
            </a: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  <a:p>
            <a:pPr marL="534988" indent="-263525" fontAlgn="base">
              <a:lnSpc>
                <a:spcPts val="24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Gravitation muss unabhängig sein von Masse</a:t>
            </a:r>
          </a:p>
          <a:p>
            <a:pPr marL="534988" indent="-263525" fontAlgn="base">
              <a:lnSpc>
                <a:spcPts val="24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Jedes Teilchen leistet den gleichen Beitrag zum Feld</a:t>
            </a:r>
            <a:endParaRPr lang="de-DE" altLang="de-DE" sz="1600" b="1" dirty="0">
              <a:solidFill>
                <a:srgbClr val="A5002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826328" y="4092989"/>
            <a:ext cx="6470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ts val="2400"/>
              </a:lnSpc>
              <a:spcAft>
                <a:spcPct val="0"/>
              </a:spcAft>
              <a:defRPr/>
            </a:pPr>
            <a:r>
              <a:rPr lang="en-GB" altLang="de-DE" sz="1600">
                <a:solidFill>
                  <a:srgbClr val="A50021"/>
                </a:solidFill>
                <a:latin typeface="Arial" panose="020B0604020202020204" pitchFamily="34" charset="0"/>
              </a:rPr>
              <a:t>     </a:t>
            </a: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Radikale Lösung: Photonen </a:t>
            </a:r>
            <a:r>
              <a:rPr lang="de-DE" altLang="de-DE" sz="1600" u="sng" dirty="0">
                <a:solidFill>
                  <a:srgbClr val="A50021"/>
                </a:solidFill>
                <a:latin typeface="Arial" panose="020B0604020202020204" pitchFamily="34" charset="0"/>
              </a:rPr>
              <a:t>sind</a:t>
            </a:r>
            <a:r>
              <a:rPr lang="de-DE" altLang="de-DE" sz="1600" dirty="0">
                <a:solidFill>
                  <a:srgbClr val="A50021"/>
                </a:solidFill>
                <a:latin typeface="Arial" panose="020B0604020202020204" pitchFamily="34" charset="0"/>
              </a:rPr>
              <a:t> die Teilchen der dunklen Materie</a:t>
            </a:r>
          </a:p>
        </p:txBody>
      </p:sp>
    </p:spTree>
    <p:extLst>
      <p:ext uri="{BB962C8B-B14F-4D97-AF65-F5344CB8AC3E}">
        <p14:creationId xmlns:p14="http://schemas.microsoft.com/office/powerpoint/2010/main" val="4943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4" grpId="0"/>
      <p:bldP spid="25" grpId="0"/>
      <p:bldP spid="2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>
                <a:solidFill>
                  <a:srgbClr val="000000"/>
                </a:solidFill>
              </a:rPr>
              <a:pPr/>
              <a:t>22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286343" y="1140713"/>
            <a:ext cx="1619314" cy="4801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2060"/>
                </a:solidFill>
              </a:rPr>
              <a:t>Bullet cluster</a:t>
            </a:r>
            <a:endParaRPr lang="en-GB" altLang="de-DE" sz="18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417050" y="5126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21513" name="Group 8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1518" name="Picture 9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598" y="291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22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747964" y="2473768"/>
            <a:ext cx="7583487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40000"/>
              </a:lnSpc>
              <a:spcAft>
                <a:spcPct val="0"/>
              </a:spcAft>
              <a:defRPr/>
            </a:pPr>
            <a:endParaRPr lang="en-GB" altLang="de-DE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40000"/>
              </a:lnSpc>
              <a:spcAft>
                <a:spcPct val="0"/>
              </a:spcAft>
              <a:defRPr/>
            </a:pPr>
            <a:endParaRPr lang="en-GB" altLang="de-DE" sz="1800" b="1" dirty="0">
              <a:solidFill>
                <a:srgbClr val="990033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57" y="1734131"/>
            <a:ext cx="3632886" cy="2623751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74925" y="4660914"/>
            <a:ext cx="7537450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="0" baseline="0" dirty="0">
                <a:solidFill>
                  <a:srgbClr val="006600"/>
                </a:solidFill>
              </a:rPr>
              <a:t> </a:t>
            </a:r>
            <a:r>
              <a:rPr lang="de-DE" altLang="de-DE" b="0" baseline="0" dirty="0">
                <a:solidFill>
                  <a:srgbClr val="002060"/>
                </a:solidFill>
              </a:rPr>
              <a:t>Zwei Galaxien durchdringen sich. 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400" b="0" baseline="0" dirty="0">
                <a:solidFill>
                  <a:srgbClr val="002060"/>
                </a:solidFill>
                <a:latin typeface="Arial"/>
              </a:rPr>
              <a:t>Die baryonischer Materie (rot) ist langsam, die dunkle Materie (blau) ist schnell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400" b="0" baseline="0" dirty="0">
                <a:solidFill>
                  <a:srgbClr val="001746"/>
                </a:solidFill>
                <a:latin typeface="Arial"/>
              </a:rPr>
              <a:t>Das ist im </a:t>
            </a:r>
            <a:r>
              <a:rPr lang="de-DE" altLang="de-DE" sz="1400" b="0" baseline="0" dirty="0">
                <a:solidFill>
                  <a:srgbClr val="C00000"/>
                </a:solidFill>
                <a:latin typeface="Arial"/>
              </a:rPr>
              <a:t>Konflikt mit massiven DM-Teilchen</a:t>
            </a:r>
            <a:r>
              <a:rPr lang="de-DE" altLang="de-DE" sz="1400" b="0" baseline="0" dirty="0">
                <a:solidFill>
                  <a:srgbClr val="001746"/>
                </a:solidFill>
                <a:latin typeface="Arial"/>
              </a:rPr>
              <a:t>, weil diese nicht so weit beschleunigt werden.</a:t>
            </a:r>
            <a:endParaRPr lang="de-DE" altLang="de-DE" sz="1400" baseline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D7885DA-4B70-499E-A59C-263CAF773CA5}" type="slidenum">
              <a:rPr lang="de-DE" altLang="de-DE" sz="1400" b="0" baseline="0">
                <a:solidFill>
                  <a:srgbClr val="000000"/>
                </a:solidFill>
              </a:rPr>
              <a:pPr/>
              <a:t>23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5037365" y="1379030"/>
            <a:ext cx="2117271" cy="55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800" baseline="0" dirty="0">
                <a:solidFill>
                  <a:srgbClr val="000000"/>
                </a:solidFill>
              </a:rPr>
              <a:t>Renzo’s rule</a:t>
            </a:r>
            <a:endParaRPr lang="de-DE" altLang="de-DE" sz="1800" baseline="0" dirty="0">
              <a:solidFill>
                <a:srgbClr val="000000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601200" y="577172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19466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19468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942AF92E-0834-4581-9634-0610585212C0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23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3065464" y="2876551"/>
            <a:ext cx="6383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40000"/>
              </a:lnSpc>
              <a:spcAft>
                <a:spcPct val="0"/>
              </a:spcAft>
              <a:buFontTx/>
              <a:buChar char="-"/>
              <a:defRPr/>
            </a:pPr>
            <a:endParaRPr lang="en-GB" altLang="de-DE" sz="1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40000"/>
              </a:lnSpc>
              <a:spcAft>
                <a:spcPct val="0"/>
              </a:spcAft>
              <a:defRPr/>
            </a:pPr>
            <a:endParaRPr lang="en-GB" altLang="de-DE" sz="1800" b="1" dirty="0">
              <a:solidFill>
                <a:srgbClr val="990033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5818" y="3572767"/>
            <a:ext cx="5481782" cy="8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aseline="0" dirty="0">
                <a:solidFill>
                  <a:srgbClr val="002060"/>
                </a:solidFill>
              </a:rPr>
              <a:t>Heißt: An Stellen </a:t>
            </a:r>
            <a:r>
              <a:rPr lang="de-DE" altLang="de-DE" baseline="0" dirty="0" smtClean="0">
                <a:solidFill>
                  <a:srgbClr val="002060"/>
                </a:solidFill>
              </a:rPr>
              <a:t>einer </a:t>
            </a:r>
            <a:r>
              <a:rPr lang="de-DE" altLang="de-DE" baseline="0" dirty="0">
                <a:solidFill>
                  <a:srgbClr val="002060"/>
                </a:solidFill>
              </a:rPr>
              <a:t>Galaxie mit geringerer Helligkeit ist die Rotationsgeschwindigkeit </a:t>
            </a:r>
            <a:r>
              <a:rPr lang="de-DE" altLang="de-DE" baseline="0" dirty="0" smtClean="0">
                <a:solidFill>
                  <a:srgbClr val="002060"/>
                </a:solidFill>
              </a:rPr>
              <a:t>reduziert </a:t>
            </a:r>
            <a:br>
              <a:rPr lang="de-DE" altLang="de-DE" baseline="0" dirty="0" smtClean="0">
                <a:solidFill>
                  <a:srgbClr val="002060"/>
                </a:solidFill>
              </a:rPr>
            </a:br>
            <a:r>
              <a:rPr lang="de-DE" altLang="de-DE" baseline="0" dirty="0" smtClean="0">
                <a:solidFill>
                  <a:srgbClr val="002060"/>
                </a:solidFill>
              </a:rPr>
              <a:t>also das Gravitationsfeld</a:t>
            </a:r>
            <a:endParaRPr lang="de-DE" altLang="de-DE" baseline="0" dirty="0">
              <a:solidFill>
                <a:srgbClr val="002060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505199" y="4835995"/>
            <a:ext cx="5181600" cy="5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aseline="0" dirty="0">
                <a:solidFill>
                  <a:srgbClr val="993300"/>
                </a:solidFill>
              </a:rPr>
              <a:t>Dieses ist ein direkter Hinweis auf eine </a:t>
            </a:r>
            <a:r>
              <a:rPr lang="de-DE" altLang="de-DE" baseline="0" dirty="0" err="1">
                <a:solidFill>
                  <a:srgbClr val="993300"/>
                </a:solidFill>
              </a:rPr>
              <a:t>photonische</a:t>
            </a:r>
            <a:r>
              <a:rPr lang="de-DE" altLang="de-DE" baseline="0" dirty="0">
                <a:solidFill>
                  <a:srgbClr val="993300"/>
                </a:solidFill>
              </a:rPr>
              <a:t> Gravitation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05199" y="2254616"/>
            <a:ext cx="5181600" cy="11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aseline="0" dirty="0">
                <a:solidFill>
                  <a:srgbClr val="000000"/>
                </a:solidFill>
              </a:rPr>
              <a:t>“</a:t>
            </a:r>
            <a:r>
              <a:rPr lang="en-GB" altLang="de-DE" b="0" baseline="0" dirty="0">
                <a:solidFill>
                  <a:srgbClr val="000000"/>
                </a:solidFill>
              </a:rPr>
              <a:t>For any feature in the luminosity profile there is a corresponding feature in the rotation curve and vice versa”</a:t>
            </a:r>
            <a:endParaRPr lang="en-GB" altLang="de-DE" b="0" baseline="0" dirty="0">
              <a:solidFill>
                <a:srgbClr val="92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FB65993-8DF4-40AD-ADC8-AE4A0CBD7561}" type="slidenum">
              <a:rPr lang="de-DE" altLang="de-DE" sz="1400" b="0" baseline="0">
                <a:solidFill>
                  <a:srgbClr val="000000"/>
                </a:solidFill>
              </a:rPr>
              <a:pPr/>
              <a:t>24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1800" dirty="0"/>
              <a:t>Rotation der Galaxie NGC 3198</a:t>
            </a:r>
            <a:br>
              <a:rPr lang="de-DE" altLang="de-DE" sz="1800" dirty="0"/>
            </a:br>
            <a:endParaRPr lang="de-DE" altLang="de-DE" sz="1800" b="1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‘</a:t>
            </a:r>
            <a:endParaRPr lang="de-DE" altLang="de-DE" sz="2000" baseline="0" dirty="0">
              <a:solidFill>
                <a:srgbClr val="000000"/>
              </a:solidFill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3644259" y="1617639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6567" name="Picture 12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4" y="1620838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5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46" y="2544739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6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59" y="2789214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58" y="3165451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59" y="3840139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2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8" y="2603475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Freeform 28"/>
          <p:cNvSpPr>
            <a:spLocks/>
          </p:cNvSpPr>
          <p:nvPr/>
        </p:nvSpPr>
        <p:spPr bwMode="auto">
          <a:xfrm>
            <a:off x="2782247" y="2608239"/>
            <a:ext cx="4003675" cy="2249487"/>
          </a:xfrm>
          <a:custGeom>
            <a:avLst/>
            <a:gdLst>
              <a:gd name="T0" fmla="*/ 2147483646 w 2556"/>
              <a:gd name="T1" fmla="*/ 183970572 h 1417"/>
              <a:gd name="T2" fmla="*/ 2147483646 w 2556"/>
              <a:gd name="T3" fmla="*/ 166330276 h 1417"/>
              <a:gd name="T4" fmla="*/ 2147483646 w 2556"/>
              <a:gd name="T5" fmla="*/ 166330276 h 1417"/>
              <a:gd name="T6" fmla="*/ 2147483646 w 2556"/>
              <a:gd name="T7" fmla="*/ 151209341 h 1417"/>
              <a:gd name="T8" fmla="*/ 2147483646 w 2556"/>
              <a:gd name="T9" fmla="*/ 118446524 h 1417"/>
              <a:gd name="T10" fmla="*/ 2147483646 w 2556"/>
              <a:gd name="T11" fmla="*/ 78124033 h 1417"/>
              <a:gd name="T12" fmla="*/ 1609532173 w 2556"/>
              <a:gd name="T13" fmla="*/ 37801542 h 1417"/>
              <a:gd name="T14" fmla="*/ 1224324128 w 2556"/>
              <a:gd name="T15" fmla="*/ 5040311 h 1417"/>
              <a:gd name="T16" fmla="*/ 964248157 w 2556"/>
              <a:gd name="T17" fmla="*/ 12599985 h 1417"/>
              <a:gd name="T18" fmla="*/ 745880267 w 2556"/>
              <a:gd name="T19" fmla="*/ 85685293 h 1417"/>
              <a:gd name="T20" fmla="*/ 588853502 w 2556"/>
              <a:gd name="T21" fmla="*/ 183970572 h 1417"/>
              <a:gd name="T22" fmla="*/ 399928913 w 2556"/>
              <a:gd name="T23" fmla="*/ 425905518 h 1417"/>
              <a:gd name="T24" fmla="*/ 282158839 w 2556"/>
              <a:gd name="T25" fmla="*/ 796369198 h 1417"/>
              <a:gd name="T26" fmla="*/ 186470067 w 2556"/>
              <a:gd name="T27" fmla="*/ 1335682516 h 1417"/>
              <a:gd name="T28" fmla="*/ 100596250 w 2556"/>
              <a:gd name="T29" fmla="*/ 2006043929 h 1417"/>
              <a:gd name="T30" fmla="*/ 78513383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6574" name="Group 36"/>
          <p:cNvGrpSpPr>
            <a:grpSpLocks/>
          </p:cNvGrpSpPr>
          <p:nvPr/>
        </p:nvGrpSpPr>
        <p:grpSpPr bwMode="auto">
          <a:xfrm>
            <a:off x="2779072" y="2782864"/>
            <a:ext cx="3970337" cy="1685925"/>
            <a:chOff x="4390" y="1953"/>
            <a:chExt cx="2501" cy="1062"/>
          </a:xfrm>
        </p:grpSpPr>
        <p:sp>
          <p:nvSpPr>
            <p:cNvPr id="66589" name="Freeform 32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2463 w 2540"/>
                <a:gd name="T1" fmla="*/ 3 h 1062"/>
                <a:gd name="T2" fmla="*/ 1702 w 2540"/>
                <a:gd name="T3" fmla="*/ 3 h 1062"/>
                <a:gd name="T4" fmla="*/ 1169 w 2540"/>
                <a:gd name="T5" fmla="*/ 3 h 1062"/>
                <a:gd name="T6" fmla="*/ 756 w 2540"/>
                <a:gd name="T7" fmla="*/ 22 h 1062"/>
                <a:gd name="T8" fmla="*/ 469 w 2540"/>
                <a:gd name="T9" fmla="*/ 67 h 1062"/>
                <a:gd name="T10" fmla="*/ 306 w 2540"/>
                <a:gd name="T11" fmla="*/ 125 h 1062"/>
                <a:gd name="T12" fmla="*/ 202 w 2540"/>
                <a:gd name="T13" fmla="*/ 202 h 1062"/>
                <a:gd name="T14" fmla="*/ 120 w 2540"/>
                <a:gd name="T15" fmla="*/ 336 h 1062"/>
                <a:gd name="T16" fmla="*/ 58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90" name="Freeform 33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6575" name="Group 37"/>
          <p:cNvGrpSpPr>
            <a:grpSpLocks/>
          </p:cNvGrpSpPr>
          <p:nvPr/>
        </p:nvGrpSpPr>
        <p:grpSpPr bwMode="auto">
          <a:xfrm>
            <a:off x="2856858" y="2747938"/>
            <a:ext cx="3892550" cy="996950"/>
            <a:chOff x="4422" y="1785"/>
            <a:chExt cx="2452" cy="628"/>
          </a:xfrm>
        </p:grpSpPr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1990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88" name="Freeform 35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6576" name="Rectangle 8"/>
          <p:cNvSpPr>
            <a:spLocks noChangeArrowheads="1"/>
          </p:cNvSpPr>
          <p:nvPr/>
        </p:nvSpPr>
        <p:spPr bwMode="auto">
          <a:xfrm>
            <a:off x="3405134" y="3085723"/>
            <a:ext cx="1276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aseline="0" dirty="0" err="1">
                <a:solidFill>
                  <a:srgbClr val="000000"/>
                </a:solidFill>
              </a:rPr>
              <a:t>halo</a:t>
            </a:r>
            <a:endParaRPr lang="de-DE" altLang="de-DE" sz="1100" baseline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baseline="0" dirty="0">
                <a:solidFill>
                  <a:srgbClr val="000000"/>
                </a:solidFill>
              </a:rPr>
              <a:t>(</a:t>
            </a:r>
            <a:r>
              <a:rPr lang="en-GB" altLang="de-DE" sz="1000" baseline="0" dirty="0">
                <a:solidFill>
                  <a:srgbClr val="000000"/>
                </a:solidFill>
              </a:rPr>
              <a:t>of dark</a:t>
            </a:r>
            <a:r>
              <a:rPr lang="de-DE" altLang="de-DE" sz="1000" baseline="0" dirty="0">
                <a:solidFill>
                  <a:srgbClr val="000000"/>
                </a:solidFill>
              </a:rPr>
              <a:t> matter)</a:t>
            </a:r>
            <a:endParaRPr lang="de-DE" altLang="de-DE" sz="18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80" name="Group 45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6583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3210D895-1817-47C3-82EC-BDB774AA31E3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24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4662108" y="3027358"/>
            <a:ext cx="149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ts val="12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de-DE" sz="900" dirty="0">
                <a:solidFill>
                  <a:srgbClr val="FF0000"/>
                </a:solidFill>
              </a:rPr>
              <a:t>contribution of photons</a:t>
            </a:r>
            <a:br>
              <a:rPr lang="en-US" altLang="de-DE" sz="900" dirty="0">
                <a:solidFill>
                  <a:srgbClr val="FF0000"/>
                </a:solidFill>
              </a:rPr>
            </a:br>
            <a:r>
              <a:rPr lang="de-DE" altLang="de-DE" sz="900" b="1" dirty="0">
                <a:solidFill>
                  <a:srgbClr val="FF0000"/>
                </a:solidFill>
                <a:sym typeface="Symbol" panose="05050102010706020507" pitchFamily="18" charset="2"/>
              </a:rPr>
              <a:t>  </a:t>
            </a:r>
            <a:r>
              <a:rPr lang="de-DE" altLang="de-DE" sz="900" b="1" dirty="0">
                <a:solidFill>
                  <a:srgbClr val="FF0000"/>
                </a:solidFill>
              </a:rPr>
              <a:t>1/r</a:t>
            </a:r>
            <a:r>
              <a:rPr lang="de-DE" altLang="de-DE" sz="900" b="1" baseline="30000" dirty="0">
                <a:solidFill>
                  <a:srgbClr val="FF0000"/>
                </a:solidFill>
              </a:rPr>
              <a:t>2</a:t>
            </a:r>
            <a:endParaRPr lang="de-DE" altLang="de-DE" sz="900" b="1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Gerader Verbinder 31"/>
          <p:cNvCxnSpPr/>
          <p:nvPr/>
        </p:nvCxnSpPr>
        <p:spPr bwMode="auto">
          <a:xfrm>
            <a:off x="5171827" y="2771067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/>
          <p:nvPr/>
        </p:nvCxnSpPr>
        <p:spPr bwMode="auto">
          <a:xfrm>
            <a:off x="3804173" y="2890923"/>
            <a:ext cx="151608" cy="2792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3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021959" y="4510063"/>
            <a:ext cx="14117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50" baseline="0" dirty="0">
                <a:solidFill>
                  <a:srgbClr val="000000"/>
                </a:solidFill>
              </a:rPr>
              <a:t>following </a:t>
            </a:r>
            <a:r>
              <a:rPr lang="de-DE" altLang="de-DE" sz="1050" baseline="0" dirty="0">
                <a:solidFill>
                  <a:srgbClr val="000000"/>
                </a:solidFill>
              </a:rPr>
              <a:t>Newton</a:t>
            </a:r>
            <a:endParaRPr lang="de-DE" altLang="de-DE" sz="105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308046" y="1817663"/>
            <a:ext cx="290275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350" dirty="0">
                <a:solidFill>
                  <a:srgbClr val="C00000"/>
                </a:solidFill>
              </a:rPr>
              <a:t>Wir berechnen diesen Fall auf der Basis von gravitativen Photonen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7374563" y="2591568"/>
            <a:ext cx="2902754" cy="86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350" dirty="0">
                <a:solidFill>
                  <a:srgbClr val="000000"/>
                </a:solidFill>
              </a:rPr>
              <a:t>Die einzige Annahme: </a:t>
            </a:r>
            <a:br>
              <a:rPr lang="de-DE" altLang="de-DE" sz="1350" dirty="0">
                <a:solidFill>
                  <a:srgbClr val="000000"/>
                </a:solidFill>
              </a:rPr>
            </a:br>
            <a:r>
              <a:rPr lang="de-DE" altLang="de-DE" sz="1350" dirty="0">
                <a:solidFill>
                  <a:srgbClr val="000000"/>
                </a:solidFill>
              </a:rPr>
              <a:t>Ein Photon hat das gleiche gravitative Feld wie  ein schweres Elementarteilchen (Quark)</a:t>
            </a:r>
            <a:endParaRPr lang="de-DE" altLang="de-DE" sz="1350" dirty="0">
              <a:solidFill>
                <a:srgbClr val="006699"/>
              </a:solidFill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7384533" y="3529545"/>
            <a:ext cx="290275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350" dirty="0">
                <a:solidFill>
                  <a:srgbClr val="000000"/>
                </a:solidFill>
              </a:rPr>
              <a:t>Resultat ist nicht nur die korrekte Form der Kurve, sondern auch die korrekte Höhe, also Feldstärke</a:t>
            </a:r>
            <a:endParaRPr lang="de-DE" altLang="de-DE" sz="1350" dirty="0">
              <a:solidFill>
                <a:srgbClr val="006699"/>
              </a:solidFill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7438384" y="4404519"/>
            <a:ext cx="2696051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350" dirty="0">
                <a:solidFill>
                  <a:srgbClr val="922300"/>
                </a:solidFill>
              </a:rPr>
              <a:t>Dieses gibt es </a:t>
            </a:r>
            <a:r>
              <a:rPr lang="de-DE" altLang="de-DE" sz="1350" u="sng" dirty="0">
                <a:solidFill>
                  <a:srgbClr val="922300"/>
                </a:solidFill>
              </a:rPr>
              <a:t>nicht</a:t>
            </a:r>
            <a:r>
              <a:rPr lang="de-DE" altLang="de-DE" sz="1350" dirty="0">
                <a:solidFill>
                  <a:srgbClr val="922300"/>
                </a:solidFill>
              </a:rPr>
              <a:t> in der Perspektive irgendeiner anderen heute diskutierten Theorie. </a:t>
            </a:r>
          </a:p>
        </p:txBody>
      </p:sp>
    </p:spTree>
    <p:extLst>
      <p:ext uri="{BB962C8B-B14F-4D97-AF65-F5344CB8AC3E}">
        <p14:creationId xmlns:p14="http://schemas.microsoft.com/office/powerpoint/2010/main" val="21126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31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chemeClr val="tx1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chemeClr val="tx1"/>
                </a:solidFill>
              </a:rPr>
              <a:t>gravity</a:t>
            </a:r>
            <a:endParaRPr lang="de-DE" altLang="de-DE" sz="1400" b="0" baseline="0" dirty="0">
              <a:solidFill>
                <a:schemeClr val="tx1"/>
              </a:solidFill>
            </a:endParaRP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228C809-E8E0-4F85-8EA1-0EB8FE7282F8}" type="slidenum">
              <a:rPr lang="de-DE" altLang="de-DE" sz="1400" b="0" baseline="0">
                <a:solidFill>
                  <a:schemeClr val="tx1"/>
                </a:solidFill>
              </a:rPr>
              <a:pPr/>
              <a:t>25</a:t>
            </a:fld>
            <a:endParaRPr lang="de-DE" altLang="de-DE" sz="1400" b="0" baseline="0">
              <a:solidFill>
                <a:schemeClr val="tx1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>
          <a:xfrm>
            <a:off x="4363244" y="1154113"/>
            <a:ext cx="3465512" cy="5175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de-DE" sz="2000" b="1" dirty="0" err="1">
                <a:solidFill>
                  <a:srgbClr val="0070C0"/>
                </a:solidFill>
              </a:rPr>
              <a:t>Zusammenfassung</a:t>
            </a:r>
            <a:endParaRPr lang="de-DE" altLang="de-DE" sz="1600" b="1" dirty="0">
              <a:solidFill>
                <a:srgbClr val="0070C0"/>
              </a:solidFill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287588" y="2537763"/>
            <a:ext cx="7694613" cy="6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sz="1500" baseline="0" dirty="0"/>
              <a:t>B</a:t>
            </a:r>
            <a:r>
              <a:rPr lang="en-GB" altLang="de-DE" sz="1500" baseline="0"/>
              <a:t>.  </a:t>
            </a:r>
            <a:r>
              <a:rPr lang="de-DE" altLang="de-DE" baseline="0" dirty="0"/>
              <a:t>Die Theorie </a:t>
            </a:r>
            <a:r>
              <a:rPr lang="de-DE" altLang="de-DE" u="sng" baseline="0" dirty="0"/>
              <a:t>MOND</a:t>
            </a:r>
            <a:r>
              <a:rPr lang="de-DE" altLang="de-DE" baseline="0" dirty="0"/>
              <a:t> erklärt nur wenige Fälle aber ist auch im Konflikt mit anderen Fällen</a:t>
            </a: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281238" y="3991000"/>
            <a:ext cx="7270750" cy="18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de-DE" baseline="0" dirty="0"/>
              <a:t>C. Das Photon-Modell</a:t>
            </a:r>
          </a:p>
          <a:p>
            <a:pPr marL="536575" indent="-273050" defTabSz="2635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b="0" baseline="0" dirty="0"/>
              <a:t>Erklärt alle vorkommenden Beobachtungen und ist mit keiner im Konflikt </a:t>
            </a:r>
          </a:p>
          <a:p>
            <a:pPr marL="536575" indent="-273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b="0" baseline="0" dirty="0"/>
              <a:t>Liefert quantitative Resultate im Gegensatz zu allen anderen Ansätzen aber erfordert eine andere Gravitationstheorie</a:t>
            </a:r>
            <a:br>
              <a:rPr lang="de-DE" altLang="de-DE" b="0" baseline="0" dirty="0"/>
            </a:br>
            <a:r>
              <a:rPr lang="de-DE" altLang="de-DE" b="0" baseline="0" dirty="0"/>
              <a:t>die jedoch auch andere Fragen beantwortet. 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1524000" y="6064251"/>
            <a:ext cx="9144000" cy="873125"/>
            <a:chOff x="0" y="3770"/>
            <a:chExt cx="5760" cy="550"/>
          </a:xfrm>
        </p:grpSpPr>
        <p:pic>
          <p:nvPicPr>
            <p:cNvPr id="72726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7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EA1AB0DD-D744-4197-888E-FC3B0CAEA239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25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2281239" y="1766913"/>
            <a:ext cx="7577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indent="-358775">
              <a:lnSpc>
                <a:spcPct val="120000"/>
              </a:lnSpc>
            </a:pPr>
            <a:r>
              <a:rPr lang="en-GB" altLang="de-DE" sz="1500" baseline="0" dirty="0"/>
              <a:t>A</a:t>
            </a:r>
            <a:r>
              <a:rPr lang="en-GB" altLang="de-DE" baseline="0"/>
              <a:t>.  </a:t>
            </a:r>
            <a:r>
              <a:rPr lang="de-DE" altLang="de-DE" baseline="0" dirty="0"/>
              <a:t>Das heutige Modell der </a:t>
            </a:r>
            <a:r>
              <a:rPr lang="de-DE" altLang="de-DE" u="sng" baseline="0" dirty="0"/>
              <a:t>dunklen (schweren) Teilchen </a:t>
            </a:r>
            <a:r>
              <a:rPr lang="de-DE" altLang="de-DE" baseline="0" dirty="0"/>
              <a:t>erklärt einige Fälle, </a:t>
            </a:r>
            <a:br>
              <a:rPr lang="de-DE" altLang="de-DE" baseline="0" dirty="0"/>
            </a:br>
            <a:r>
              <a:rPr lang="de-DE" altLang="de-DE" baseline="0" dirty="0"/>
              <a:t>aber ist im Konflikt mit anderen Fällen</a:t>
            </a:r>
            <a:endParaRPr lang="de-DE" altLang="de-DE" b="0" baseline="0" dirty="0">
              <a:solidFill>
                <a:srgbClr val="660033"/>
              </a:solidFill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9394825" y="6015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9466263" y="60134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2085895" y="3454544"/>
            <a:ext cx="586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/>
            <a:r>
              <a:rPr lang="de-DE" altLang="de-DE" baseline="0" dirty="0">
                <a:solidFill>
                  <a:srgbClr val="000000"/>
                </a:solidFill>
                <a:sym typeface="Symbol" panose="05050102010706020507" pitchFamily="18" charset="2"/>
              </a:rPr>
              <a:t>Folgerung</a:t>
            </a:r>
            <a:r>
              <a:rPr lang="en-US" altLang="de-DE" baseline="0">
                <a:solidFill>
                  <a:srgbClr val="000000"/>
                </a:solidFill>
                <a:sym typeface="Symbol" panose="05050102010706020507" pitchFamily="18" charset="2"/>
              </a:rPr>
              <a:t>: </a:t>
            </a:r>
            <a:r>
              <a:rPr lang="de-DE" altLang="de-DE" u="sng" baseline="0" dirty="0">
                <a:solidFill>
                  <a:srgbClr val="000000"/>
                </a:solidFill>
                <a:sym typeface="Symbol" panose="05050102010706020507" pitchFamily="18" charset="2"/>
              </a:rPr>
              <a:t>Keiner dieser Ansätze kann korrekt sein</a:t>
            </a:r>
            <a:r>
              <a:rPr lang="de-DE" altLang="de-DE" baseline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endParaRPr lang="de-DE" altLang="de-DE" baseline="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01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  <p:bldP spid="231434" grpId="0" autoUpdateAnimBg="0"/>
      <p:bldP spid="231443" grpId="0" autoUpdateAnimBg="0"/>
      <p:bldP spid="231444" grpId="0" autoUpdateAnimBg="0"/>
      <p:bldP spid="231445" grpId="0" autoUpdateAnimBg="0"/>
      <p:bldP spid="23144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 dirty="0">
              <a:solidFill>
                <a:srgbClr val="000000"/>
              </a:solidFill>
            </a:endParaRP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228C809-E8E0-4F85-8EA1-0EB8FE7282F8}" type="slidenum">
              <a:rPr lang="de-DE" altLang="de-DE" sz="1400" b="0" baseline="0">
                <a:solidFill>
                  <a:srgbClr val="000000"/>
                </a:solidFill>
              </a:rPr>
              <a:pPr/>
              <a:t>26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>
          <a:xfrm>
            <a:off x="4337050" y="1204377"/>
            <a:ext cx="3465512" cy="5175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de-DE" sz="1800" dirty="0" err="1">
                <a:solidFill>
                  <a:srgbClr val="0070C0"/>
                </a:solidFill>
              </a:rPr>
              <a:t>Weitere</a:t>
            </a:r>
            <a:r>
              <a:rPr lang="en-GB" altLang="de-DE" sz="1800" dirty="0">
                <a:solidFill>
                  <a:srgbClr val="0070C0"/>
                </a:solidFill>
              </a:rPr>
              <a:t> </a:t>
            </a:r>
            <a:r>
              <a:rPr lang="en-GB" altLang="de-DE" sz="1800" dirty="0" err="1">
                <a:solidFill>
                  <a:srgbClr val="0070C0"/>
                </a:solidFill>
              </a:rPr>
              <a:t>Diskussion</a:t>
            </a:r>
            <a:r>
              <a:rPr lang="en-GB" altLang="de-DE" sz="1800" dirty="0">
                <a:solidFill>
                  <a:srgbClr val="0070C0"/>
                </a:solidFill>
              </a:rPr>
              <a:t>?</a:t>
            </a:r>
            <a:endParaRPr lang="de-DE" altLang="de-DE" sz="1800" dirty="0">
              <a:solidFill>
                <a:srgbClr val="0070C0"/>
              </a:solidFill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4210699" y="2455027"/>
            <a:ext cx="3718214" cy="7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500" baseline="0" dirty="0">
                <a:solidFill>
                  <a:srgbClr val="000000"/>
                </a:solidFill>
              </a:rPr>
              <a:t>Versuch, eine Art Wette anzubieten: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500" baseline="0" dirty="0" smtClean="0">
                <a:solidFill>
                  <a:srgbClr val="000000"/>
                </a:solidFill>
              </a:rPr>
              <a:t>Betrag</a:t>
            </a:r>
            <a:r>
              <a:rPr lang="de-DE" altLang="de-DE" sz="1500" baseline="0" dirty="0">
                <a:solidFill>
                  <a:srgbClr val="000000"/>
                </a:solidFill>
              </a:rPr>
              <a:t>:  </a:t>
            </a:r>
            <a:r>
              <a:rPr lang="de-DE" altLang="de-DE" sz="1500" baseline="0" dirty="0" smtClean="0">
                <a:solidFill>
                  <a:srgbClr val="000000"/>
                </a:solidFill>
              </a:rPr>
              <a:t>50‘000 </a:t>
            </a:r>
            <a:r>
              <a:rPr lang="de-DE" altLang="de-DE" sz="1500" baseline="0" dirty="0">
                <a:solidFill>
                  <a:srgbClr val="000000"/>
                </a:solidFill>
              </a:rPr>
              <a:t>€</a:t>
            </a:r>
            <a:endParaRPr lang="de-DE" altLang="de-DE" baseline="0" dirty="0">
              <a:solidFill>
                <a:srgbClr val="000000"/>
              </a:solidFill>
            </a:endParaRP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398137" y="4119561"/>
            <a:ext cx="6718154" cy="7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0" baseline="0" dirty="0">
                <a:solidFill>
                  <a:srgbClr val="000000"/>
                </a:solidFill>
              </a:rPr>
              <a:t>Falls nicht – in einem bestimmten Zeitraum – zahlt der Kontrahent an mich.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1524000" y="6064251"/>
            <a:ext cx="9144000" cy="873125"/>
            <a:chOff x="0" y="3770"/>
            <a:chExt cx="5760" cy="550"/>
          </a:xfrm>
        </p:grpSpPr>
        <p:pic>
          <p:nvPicPr>
            <p:cNvPr id="72726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7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EA1AB0DD-D744-4197-888E-FC3B0CAEA239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26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2107407" y="1646990"/>
            <a:ext cx="792479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indent="-358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500" b="0" baseline="0" dirty="0">
                <a:solidFill>
                  <a:srgbClr val="000000"/>
                </a:solidFill>
              </a:rPr>
              <a:t>… </a:t>
            </a:r>
            <a:r>
              <a:rPr lang="de-DE" altLang="de-DE" sz="1500" b="0" baseline="0" dirty="0" smtClean="0">
                <a:solidFill>
                  <a:srgbClr val="000000"/>
                </a:solidFill>
              </a:rPr>
              <a:t>habe es geschafft, mit einem führenden Theoretiker der Dunklen Materie zu diskutieren.</a:t>
            </a:r>
            <a:br>
              <a:rPr lang="de-DE" altLang="de-DE" sz="1500" b="0" baseline="0" dirty="0" smtClean="0">
                <a:solidFill>
                  <a:srgbClr val="000000"/>
                </a:solidFill>
              </a:rPr>
            </a:br>
            <a:r>
              <a:rPr lang="de-DE" altLang="de-DE" sz="1500" b="0" baseline="0" dirty="0" smtClean="0">
                <a:solidFill>
                  <a:srgbClr val="000000"/>
                </a:solidFill>
              </a:rPr>
              <a:t>Aber keine Einigung, er besteht auf Existenz der schweren unsichtbaren Teilchen</a:t>
            </a:r>
            <a:endParaRPr lang="de-DE" altLang="de-DE" b="0" baseline="0" dirty="0">
              <a:solidFill>
                <a:srgbClr val="660033"/>
              </a:solidFill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9394825" y="6015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9466263" y="60134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3102878" y="3456233"/>
            <a:ext cx="5864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Mein Angebot: </a:t>
            </a:r>
            <a:r>
              <a:rPr lang="de-DE" altLang="de-DE" b="0" baseline="0" dirty="0">
                <a:solidFill>
                  <a:srgbClr val="000000"/>
                </a:solidFill>
                <a:sym typeface="Symbol" panose="05050102010706020507" pitchFamily="18" charset="2"/>
              </a:rPr>
              <a:t>Wenn ein DM-Teilchen gefunden wird, zahle ich diesen Betrag an den Kontrahenten</a:t>
            </a:r>
            <a:endParaRPr lang="de-DE" altLang="de-DE" b="0" baseline="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083917" y="4979103"/>
            <a:ext cx="4178155" cy="7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baseline="0" dirty="0">
                <a:solidFill>
                  <a:srgbClr val="000000"/>
                </a:solidFill>
              </a:rPr>
              <a:t>Der angesprochene Forscher wollte </a:t>
            </a:r>
            <a:r>
              <a:rPr lang="de-DE" altLang="de-DE" b="0" baseline="0" dirty="0" smtClean="0">
                <a:solidFill>
                  <a:srgbClr val="000000"/>
                </a:solidFill>
              </a:rPr>
              <a:t>nicht …</a:t>
            </a:r>
            <a:endParaRPr lang="de-DE" altLang="de-DE" b="0" baseline="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baseline="0" dirty="0">
                <a:solidFill>
                  <a:srgbClr val="000000"/>
                </a:solidFill>
              </a:rPr>
              <a:t>Also mein Angebot hier an alle </a:t>
            </a:r>
            <a:r>
              <a:rPr lang="de-DE" altLang="de-DE" b="0" baseline="0" dirty="0" smtClean="0">
                <a:solidFill>
                  <a:srgbClr val="000000"/>
                </a:solidFill>
              </a:rPr>
              <a:t>!!</a:t>
            </a:r>
            <a:endParaRPr lang="de-DE" altLang="de-DE" b="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  <p:bldP spid="231434" grpId="0" autoUpdateAnimBg="0"/>
      <p:bldP spid="231443" grpId="0" autoUpdateAnimBg="0"/>
      <p:bldP spid="231444" grpId="0" autoUpdateAnimBg="0"/>
      <p:bldP spid="231445" grpId="0" autoUpdateAnimBg="0"/>
      <p:bldP spid="231448" grpId="0" autoUpdateAnimBg="0"/>
      <p:bldP spid="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A4-A0A2-48FB-87EC-79235CFDFE4F}" type="slidenum">
              <a:rPr lang="de-DE" altLang="de-DE">
                <a:solidFill>
                  <a:srgbClr val="000000"/>
                </a:solidFill>
              </a:rPr>
              <a:pPr/>
              <a:t>27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289300" y="1814514"/>
            <a:ext cx="5454650" cy="19018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de-DE" sz="2400" b="1" dirty="0" err="1" smtClean="0">
                <a:solidFill>
                  <a:srgbClr val="FFFFFF"/>
                </a:solidFill>
              </a:rPr>
              <a:t>Ende</a:t>
            </a:r>
            <a:endParaRPr lang="de-DE" altLang="de-DE" sz="2400" b="1" dirty="0">
              <a:solidFill>
                <a:srgbClr val="FFFFFF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9329738" y="54054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grpSp>
        <p:nvGrpSpPr>
          <p:cNvPr id="111635" name="Group 19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11636" name="Picture 20" descr="Layout_neu120208_breit_schmal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37" name="Rectangle 21"/>
            <p:cNvSpPr>
              <a:spLocks noChangeArrowheads="1"/>
            </p:cNvSpPr>
            <p:nvPr/>
          </p:nvSpPr>
          <p:spPr bwMode="auto">
            <a:xfrm>
              <a:off x="2189" y="279"/>
              <a:ext cx="1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>
                  <a:solidFill>
                    <a:srgbClr val="000000"/>
                  </a:solidFill>
                  <a:latin typeface="Arial" panose="020B0604020202020204" pitchFamily="34" charset="0"/>
                </a:rPr>
                <a:t>The Origin of Mass</a:t>
              </a:r>
              <a:endParaRPr lang="de-DE" alt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1638" name="Group 22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111639" name="Picture 23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40" name="Text Box 24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826F2088-B572-4652-BC61-28E2A85FB5F7}" type="slidenum">
                <a:rPr lang="de-DE" altLang="de-DE" sz="1600" b="1">
                  <a:solidFill>
                    <a:srgbClr val="009999"/>
                  </a:solidFill>
                  <a:latin typeface="Arial" panose="020B0604020202020204" pitchFamily="34" charset="0"/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27</a:t>
              </a:fld>
              <a:endParaRPr lang="de-DE" altLang="de-DE" sz="1600" b="1">
                <a:solidFill>
                  <a:srgbClr val="009999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9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 autoUpdateAnimBg="0"/>
      <p:bldP spid="1116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28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29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29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07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685F1D-9AC4-4365-886D-FFB10C407487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008438" y="1125539"/>
            <a:ext cx="4432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</a:rPr>
              <a:t>Das Weltverständnis </a:t>
            </a:r>
            <a:r>
              <a:rPr lang="de-DE" altLang="de-DE" sz="1800" dirty="0">
                <a:solidFill>
                  <a:srgbClr val="000000"/>
                </a:solidFill>
              </a:rPr>
              <a:t>von 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u="sng" dirty="0">
                <a:solidFill>
                  <a:srgbClr val="800000"/>
                </a:solidFill>
              </a:rPr>
              <a:t>Plato</a:t>
            </a:r>
            <a:r>
              <a:rPr lang="de-DE" altLang="de-DE" sz="1800" u="sng" dirty="0">
                <a:solidFill>
                  <a:srgbClr val="000000"/>
                </a:solidFill>
              </a:rPr>
              <a:t>: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2540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9F097C48-3B3D-453D-847E-E31A00D6F264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927350" y="3500438"/>
            <a:ext cx="66246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66"/>
                </a:solidFill>
              </a:rPr>
              <a:t>Beispiel einer wichtigen Struktur ist der Kreis.</a:t>
            </a:r>
            <a:br>
              <a:rPr lang="de-DE" altLang="de-DE" sz="1800">
                <a:solidFill>
                  <a:srgbClr val="000066"/>
                </a:solidFill>
              </a:rPr>
            </a:br>
            <a:r>
              <a:rPr lang="de-DE" altLang="de-DE" sz="1800">
                <a:solidFill>
                  <a:srgbClr val="000066"/>
                </a:solidFill>
              </a:rPr>
              <a:t>Damit wird aus Platos Sicht erklärt, warum Planeten auf Kreisbahnen umlaufen.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2855914" y="4941889"/>
            <a:ext cx="66246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„</a:t>
            </a:r>
            <a:r>
              <a:rPr lang="de-DE" altLang="de-DE" sz="1800">
                <a:solidFill>
                  <a:srgbClr val="800000"/>
                </a:solidFill>
              </a:rPr>
              <a:t>Jedes freie Objekt im All hat das Bestreben, sich auf einer Kreisbahn zu bewegen</a:t>
            </a:r>
            <a:r>
              <a:rPr lang="de-DE" altLang="de-DE" sz="1800">
                <a:solidFill>
                  <a:srgbClr val="000000"/>
                </a:solidFill>
              </a:rPr>
              <a:t>.“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2855914" y="2205039"/>
            <a:ext cx="662463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66"/>
                </a:solidFill>
              </a:rPr>
              <a:t/>
            </a:r>
            <a:br>
              <a:rPr lang="de-DE" altLang="de-DE" sz="1800">
                <a:solidFill>
                  <a:srgbClr val="000066"/>
                </a:solidFill>
              </a:rPr>
            </a:br>
            <a:r>
              <a:rPr lang="de-DE" altLang="de-DE" sz="1800">
                <a:solidFill>
                  <a:srgbClr val="000066"/>
                </a:solidFill>
              </a:rPr>
              <a:t>Die Welt ist über Strukturen </a:t>
            </a:r>
            <a:r>
              <a:rPr lang="de-DE" altLang="de-DE" sz="1400">
                <a:solidFill>
                  <a:srgbClr val="000066"/>
                </a:solidFill>
              </a:rPr>
              <a:t>(und daraus folgend Prinzipien)</a:t>
            </a:r>
            <a:r>
              <a:rPr lang="de-DE" altLang="de-DE" sz="1800">
                <a:solidFill>
                  <a:srgbClr val="000066"/>
                </a:solidFill>
              </a:rPr>
              <a:t> definiert. </a:t>
            </a:r>
            <a:br>
              <a:rPr lang="de-DE" altLang="de-DE" sz="1800">
                <a:solidFill>
                  <a:srgbClr val="000066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„</a:t>
            </a:r>
            <a:r>
              <a:rPr lang="de-DE" altLang="de-DE" sz="1800">
                <a:solidFill>
                  <a:srgbClr val="800000"/>
                </a:solidFill>
              </a:rPr>
              <a:t>Gegenstände haben mehr den Charakter einer Sinnestäuschung</a:t>
            </a:r>
            <a:r>
              <a:rPr lang="de-DE" altLang="de-DE" sz="1800">
                <a:solidFill>
                  <a:srgbClr val="000000"/>
                </a:solidFill>
              </a:rPr>
              <a:t>“.</a:t>
            </a:r>
            <a:br>
              <a:rPr lang="de-DE" altLang="de-DE" sz="1800">
                <a:solidFill>
                  <a:srgbClr val="000000"/>
                </a:solidFill>
              </a:rPr>
            </a:b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22537" name="Group 13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2538" name="Picture 1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Rectangle 15"/>
            <p:cNvSpPr>
              <a:spLocks noChangeArrowheads="1"/>
            </p:cNvSpPr>
            <p:nvPr/>
          </p:nvSpPr>
          <p:spPr bwMode="auto">
            <a:xfrm>
              <a:off x="2145" y="289"/>
              <a:ext cx="18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de-DE" altLang="de-DE" sz="1800" dirty="0" smtClean="0">
                  <a:solidFill>
                    <a:srgbClr val="01B3A2"/>
                  </a:solidFill>
                </a:rPr>
                <a:t>Lorentzianische Relativität</a:t>
              </a:r>
              <a:endParaRPr lang="de-DE" altLang="de-DE" sz="180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5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utoUpdateAnimBg="0"/>
      <p:bldP spid="178186" grpId="0"/>
      <p:bldP spid="1781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D3D37-FE79-44B8-8662-7CA2AAF6D682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7657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0A100581-EDE2-42D7-B55F-F1AA7CE0301D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30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pic>
        <p:nvPicPr>
          <p:cNvPr id="27654" name="Grafik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18661" r="39673" b="12704"/>
          <a:stretch>
            <a:fillRect/>
          </a:stretch>
        </p:blipFill>
        <p:spPr bwMode="auto">
          <a:xfrm>
            <a:off x="4203250" y="1722923"/>
            <a:ext cx="3785501" cy="3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79849" y="1120775"/>
            <a:ext cx="4868735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Die </a:t>
            </a:r>
            <a:r>
              <a:rPr lang="de-DE" altLang="de-DE" sz="1800" b="1" dirty="0" err="1">
                <a:solidFill>
                  <a:srgbClr val="002060"/>
                </a:solidFill>
              </a:rPr>
              <a:t>Clash</a:t>
            </a:r>
            <a:r>
              <a:rPr lang="de-DE" altLang="de-DE" sz="1800" b="1" dirty="0">
                <a:solidFill>
                  <a:srgbClr val="000000"/>
                </a:solidFill>
              </a:rPr>
              <a:t> Untersuchung des </a:t>
            </a:r>
            <a:r>
              <a:rPr lang="de-DE" altLang="de-DE" sz="1800" b="1" dirty="0" err="1">
                <a:solidFill>
                  <a:srgbClr val="000000"/>
                </a:solidFill>
              </a:rPr>
              <a:t>Galaxy</a:t>
            </a:r>
            <a:r>
              <a:rPr lang="de-DE" altLang="de-DE" sz="1800" b="1" dirty="0">
                <a:solidFill>
                  <a:srgbClr val="000000"/>
                </a:solidFill>
              </a:rPr>
              <a:t> Clusters A2261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16754" y="5509757"/>
            <a:ext cx="716172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  <a:defRPr/>
            </a:pPr>
            <a:r>
              <a:rPr lang="en-GB" altLang="de-DE" sz="180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rgbClr val="002060"/>
                </a:solidFill>
                <a:latin typeface="Arial" panose="020B0604020202020204" pitchFamily="34" charset="0"/>
              </a:rPr>
              <a:t>Ausgeklügelte Programme bestimmen die Parameter der Lichtquellen und der Ablenkung und dadurch der Dichte der dunklen Materie.  </a:t>
            </a:r>
            <a:endParaRPr lang="de-DE" altLang="de-D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63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 dirty="0">
              <a:solidFill>
                <a:srgbClr val="000000"/>
              </a:solidFill>
            </a:endParaRP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228C809-E8E0-4F85-8EA1-0EB8FE7282F8}" type="slidenum">
              <a:rPr lang="de-DE" altLang="de-DE" sz="1400" b="0" baseline="0">
                <a:solidFill>
                  <a:srgbClr val="000000"/>
                </a:solidFill>
              </a:rPr>
              <a:pPr/>
              <a:t>31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>
          <a:xfrm>
            <a:off x="4276369" y="1275838"/>
            <a:ext cx="3586875" cy="5175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de-DE" sz="2000" b="1" dirty="0" err="1">
                <a:solidFill>
                  <a:srgbClr val="0070C0"/>
                </a:solidFill>
              </a:rPr>
              <a:t>Zusammenfassung</a:t>
            </a:r>
            <a:r>
              <a:rPr lang="en-GB" altLang="de-DE" sz="2000" b="1" dirty="0">
                <a:solidFill>
                  <a:srgbClr val="0070C0"/>
                </a:solidFill>
              </a:rPr>
              <a:t> </a:t>
            </a:r>
            <a:r>
              <a:rPr lang="en-GB" altLang="de-DE" sz="2000" b="1" dirty="0" err="1">
                <a:solidFill>
                  <a:srgbClr val="0070C0"/>
                </a:solidFill>
              </a:rPr>
              <a:t>bis</a:t>
            </a:r>
            <a:r>
              <a:rPr lang="en-GB" altLang="de-DE" sz="2000" b="1" dirty="0">
                <a:solidFill>
                  <a:srgbClr val="0070C0"/>
                </a:solidFill>
              </a:rPr>
              <a:t> </a:t>
            </a:r>
            <a:r>
              <a:rPr lang="en-GB" altLang="de-DE" sz="2000" b="1" dirty="0" err="1">
                <a:solidFill>
                  <a:srgbClr val="0070C0"/>
                </a:solidFill>
              </a:rPr>
              <a:t>hier</a:t>
            </a:r>
            <a:endParaRPr lang="de-DE" altLang="de-DE" sz="1600" b="1" dirty="0">
              <a:solidFill>
                <a:srgbClr val="0070C0"/>
              </a:solidFill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325030" y="2606413"/>
            <a:ext cx="7694613" cy="8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68288" indent="-2682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500" baseline="0" dirty="0">
                <a:solidFill>
                  <a:srgbClr val="000000"/>
                </a:solidFill>
              </a:rPr>
              <a:t>B.  </a:t>
            </a:r>
            <a:r>
              <a:rPr lang="en-GB" altLang="de-DE" baseline="0" dirty="0">
                <a:solidFill>
                  <a:srgbClr val="000000"/>
                </a:solidFill>
              </a:rPr>
              <a:t>Die </a:t>
            </a:r>
            <a:r>
              <a:rPr lang="en-GB" altLang="de-DE" baseline="0" dirty="0" err="1">
                <a:solidFill>
                  <a:srgbClr val="000000"/>
                </a:solidFill>
              </a:rPr>
              <a:t>Theorie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u="sng" baseline="0" dirty="0">
                <a:solidFill>
                  <a:srgbClr val="000000"/>
                </a:solidFill>
              </a:rPr>
              <a:t>MOND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erklärt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nur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bestimmte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Rotationskurven</a:t>
            </a:r>
            <a:r>
              <a:rPr lang="en-GB" altLang="de-DE" baseline="0" dirty="0">
                <a:solidFill>
                  <a:srgbClr val="000000"/>
                </a:solidFill>
              </a:rPr>
              <a:t>, </a:t>
            </a:r>
            <a:r>
              <a:rPr lang="en-GB" altLang="de-DE" baseline="0" dirty="0" err="1">
                <a:solidFill>
                  <a:srgbClr val="000000"/>
                </a:solidFill>
              </a:rPr>
              <a:t>steht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aber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im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Widerspruch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zu</a:t>
            </a:r>
            <a:r>
              <a:rPr lang="en-GB" altLang="de-DE" baseline="0" dirty="0">
                <a:solidFill>
                  <a:srgbClr val="000000"/>
                </a:solidFill>
              </a:rPr>
              <a:t> den </a:t>
            </a:r>
            <a:r>
              <a:rPr lang="en-GB" altLang="de-DE" baseline="0" dirty="0" err="1">
                <a:solidFill>
                  <a:srgbClr val="000000"/>
                </a:solidFill>
              </a:rPr>
              <a:t>meisten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anderen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Beobachtungen</a:t>
            </a:r>
            <a:endParaRPr lang="de-DE" altLang="de-DE" baseline="0" dirty="0">
              <a:solidFill>
                <a:srgbClr val="000000"/>
              </a:solidFill>
            </a:endParaRP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281239" y="4017987"/>
            <a:ext cx="6402387" cy="17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aseline="0" dirty="0">
                <a:solidFill>
                  <a:srgbClr val="000000"/>
                </a:solidFill>
              </a:rPr>
              <a:t>C. The photon model</a:t>
            </a:r>
          </a:p>
          <a:p>
            <a:pPr marL="536575" indent="-273050" defTabSz="2635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de-DE" b="0" baseline="0" dirty="0">
                <a:solidFill>
                  <a:srgbClr val="000000"/>
                </a:solidFill>
              </a:rPr>
              <a:t>explains all occurring cases and is with no case in conflict</a:t>
            </a:r>
          </a:p>
          <a:p>
            <a:pPr marL="536575" indent="-273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de-DE" b="0" baseline="0" dirty="0">
                <a:solidFill>
                  <a:srgbClr val="000000"/>
                </a:solidFill>
              </a:rPr>
              <a:t>provides quantitative results in contrast to all other theories</a:t>
            </a:r>
          </a:p>
          <a:p>
            <a:pPr marL="536575" indent="-273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de-DE" b="0" baseline="0" dirty="0">
                <a:solidFill>
                  <a:srgbClr val="000000"/>
                </a:solidFill>
              </a:rPr>
              <a:t>but requires an altered theory of gravitation </a:t>
            </a:r>
            <a:br>
              <a:rPr lang="en-GB" altLang="de-DE" b="0" baseline="0" dirty="0">
                <a:solidFill>
                  <a:srgbClr val="000000"/>
                </a:solidFill>
              </a:rPr>
            </a:br>
            <a:r>
              <a:rPr lang="en-GB" altLang="de-DE" b="0" baseline="0" dirty="0">
                <a:solidFill>
                  <a:srgbClr val="000000"/>
                </a:solidFill>
              </a:rPr>
              <a:t>which, however, solves also other questions. 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1524000" y="6064251"/>
            <a:ext cx="9144000" cy="873125"/>
            <a:chOff x="0" y="3770"/>
            <a:chExt cx="5760" cy="550"/>
          </a:xfrm>
        </p:grpSpPr>
        <p:pic>
          <p:nvPicPr>
            <p:cNvPr id="72726" name="Picture 1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7" name="Text Box 1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EA1AB0DD-D744-4197-888E-FC3B0CAEA239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2307432" y="1973000"/>
            <a:ext cx="7577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indent="-358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altLang="de-DE" sz="1500" baseline="0" dirty="0">
              <a:solidFill>
                <a:srgbClr val="000000"/>
              </a:solidFill>
            </a:endParaRPr>
          </a:p>
          <a:p>
            <a:pPr marL="358775" indent="-358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500" baseline="0" dirty="0">
                <a:solidFill>
                  <a:srgbClr val="000000"/>
                </a:solidFill>
              </a:rPr>
              <a:t>A</a:t>
            </a:r>
            <a:r>
              <a:rPr lang="en-GB" altLang="de-DE" baseline="0" dirty="0">
                <a:solidFill>
                  <a:srgbClr val="000000"/>
                </a:solidFill>
              </a:rPr>
              <a:t>.  Das </a:t>
            </a:r>
            <a:r>
              <a:rPr lang="en-GB" altLang="de-DE" baseline="0" dirty="0" err="1">
                <a:solidFill>
                  <a:srgbClr val="000000"/>
                </a:solidFill>
              </a:rPr>
              <a:t>derzeitige</a:t>
            </a:r>
            <a:r>
              <a:rPr lang="en-GB" altLang="de-DE" baseline="0" dirty="0">
                <a:solidFill>
                  <a:srgbClr val="000000"/>
                </a:solidFill>
              </a:rPr>
              <a:t> Modell von </a:t>
            </a:r>
            <a:r>
              <a:rPr lang="en-GB" altLang="de-DE" u="sng" baseline="0" dirty="0" err="1">
                <a:solidFill>
                  <a:srgbClr val="000000"/>
                </a:solidFill>
              </a:rPr>
              <a:t>Teilchen</a:t>
            </a:r>
            <a:r>
              <a:rPr lang="en-GB" altLang="de-DE" u="sng" baseline="0" dirty="0">
                <a:solidFill>
                  <a:srgbClr val="000000"/>
                </a:solidFill>
              </a:rPr>
              <a:t> der </a:t>
            </a:r>
            <a:r>
              <a:rPr lang="en-GB" altLang="de-DE" u="sng" baseline="0" dirty="0" err="1">
                <a:solidFill>
                  <a:srgbClr val="000000"/>
                </a:solidFill>
              </a:rPr>
              <a:t>dunklen</a:t>
            </a:r>
            <a:r>
              <a:rPr lang="en-GB" altLang="de-DE" u="sng" baseline="0" dirty="0">
                <a:solidFill>
                  <a:srgbClr val="000000"/>
                </a:solidFill>
              </a:rPr>
              <a:t> </a:t>
            </a:r>
            <a:r>
              <a:rPr lang="en-GB" altLang="de-DE" u="sng" baseline="0" dirty="0" err="1">
                <a:solidFill>
                  <a:srgbClr val="000000"/>
                </a:solidFill>
              </a:rPr>
              <a:t>Materi</a:t>
            </a:r>
            <a:r>
              <a:rPr lang="en-GB" altLang="de-DE" baseline="0" dirty="0" err="1">
                <a:solidFill>
                  <a:srgbClr val="000000"/>
                </a:solidFill>
              </a:rPr>
              <a:t>e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erklärt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nur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einige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Beobachtungen</a:t>
            </a:r>
            <a:r>
              <a:rPr lang="en-GB" altLang="de-DE" baseline="0" dirty="0">
                <a:solidFill>
                  <a:srgbClr val="000000"/>
                </a:solidFill>
              </a:rPr>
              <a:t>, </a:t>
            </a:r>
            <a:r>
              <a:rPr lang="en-GB" altLang="de-DE" baseline="0" dirty="0" err="1">
                <a:solidFill>
                  <a:srgbClr val="000000"/>
                </a:solidFill>
              </a:rPr>
              <a:t>steht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aber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im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Widerspruch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zu</a:t>
            </a:r>
            <a:r>
              <a:rPr lang="en-GB" altLang="de-DE" baseline="0" dirty="0">
                <a:solidFill>
                  <a:srgbClr val="000000"/>
                </a:solidFill>
              </a:rPr>
              <a:t> </a:t>
            </a:r>
            <a:r>
              <a:rPr lang="en-GB" altLang="de-DE" baseline="0" dirty="0" err="1">
                <a:solidFill>
                  <a:srgbClr val="000000"/>
                </a:solidFill>
              </a:rPr>
              <a:t>anderen</a:t>
            </a:r>
            <a:r>
              <a:rPr lang="en-GB" altLang="de-DE" baseline="0" dirty="0">
                <a:solidFill>
                  <a:srgbClr val="000000"/>
                </a:solidFill>
              </a:rPr>
              <a:t/>
            </a:r>
            <a:br>
              <a:rPr lang="en-GB" altLang="de-DE" baseline="0" dirty="0">
                <a:solidFill>
                  <a:srgbClr val="000000"/>
                </a:solidFill>
              </a:rPr>
            </a:br>
            <a:endParaRPr lang="de-DE" altLang="de-DE" b="0" baseline="0" dirty="0">
              <a:solidFill>
                <a:srgbClr val="660033"/>
              </a:solidFill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9394825" y="60150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9466263" y="60134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2085895" y="3454544"/>
            <a:ext cx="586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aseline="0" dirty="0" err="1">
                <a:solidFill>
                  <a:srgbClr val="000000"/>
                </a:solidFill>
                <a:sym typeface="Symbol" panose="05050102010706020507" pitchFamily="18" charset="2"/>
              </a:rPr>
              <a:t>Schlussfolgerung</a:t>
            </a:r>
            <a:r>
              <a:rPr lang="en-US" altLang="de-DE" baseline="0" dirty="0">
                <a:solidFill>
                  <a:srgbClr val="000000"/>
                </a:solidFill>
                <a:sym typeface="Symbol" panose="05050102010706020507" pitchFamily="18" charset="2"/>
              </a:rPr>
              <a:t>: </a:t>
            </a:r>
            <a:r>
              <a:rPr lang="en-US" altLang="de-DE" u="sng" baseline="0" dirty="0" err="1">
                <a:solidFill>
                  <a:srgbClr val="000000"/>
                </a:solidFill>
                <a:sym typeface="Symbol" panose="05050102010706020507" pitchFamily="18" charset="2"/>
              </a:rPr>
              <a:t>keine</a:t>
            </a:r>
            <a:r>
              <a:rPr lang="en-US" altLang="de-DE" u="sng" baseline="0" dirty="0">
                <a:solidFill>
                  <a:srgbClr val="000000"/>
                </a:solidFill>
                <a:sym typeface="Symbol" panose="05050102010706020507" pitchFamily="18" charset="2"/>
              </a:rPr>
              <a:t> von </a:t>
            </a:r>
            <a:r>
              <a:rPr lang="en-US" altLang="de-DE" u="sng" baseline="0" dirty="0" err="1">
                <a:solidFill>
                  <a:srgbClr val="000000"/>
                </a:solidFill>
                <a:sym typeface="Symbol" panose="05050102010706020507" pitchFamily="18" charset="2"/>
              </a:rPr>
              <a:t>ihnen</a:t>
            </a:r>
            <a:r>
              <a:rPr lang="en-US" altLang="de-DE" u="sng" baseline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de-DE" u="sng" baseline="0" dirty="0" err="1">
                <a:solidFill>
                  <a:srgbClr val="000000"/>
                </a:solidFill>
                <a:sym typeface="Symbol" panose="05050102010706020507" pitchFamily="18" charset="2"/>
              </a:rPr>
              <a:t>kann</a:t>
            </a:r>
            <a:r>
              <a:rPr lang="en-US" altLang="de-DE" u="sng" baseline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de-DE" u="sng" baseline="0" dirty="0" err="1">
                <a:solidFill>
                  <a:srgbClr val="000000"/>
                </a:solidFill>
                <a:sym typeface="Symbol" panose="05050102010706020507" pitchFamily="18" charset="2"/>
              </a:rPr>
              <a:t>korrekt</a:t>
            </a:r>
            <a:r>
              <a:rPr lang="en-US" altLang="de-DE" u="sng" baseline="0" dirty="0">
                <a:solidFill>
                  <a:srgbClr val="000000"/>
                </a:solidFill>
                <a:sym typeface="Symbol" panose="05050102010706020507" pitchFamily="18" charset="2"/>
              </a:rPr>
              <a:t> sein</a:t>
            </a:r>
            <a:r>
              <a:rPr lang="en-US" altLang="de-DE" baseline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endParaRPr lang="en-US" altLang="de-DE" baseline="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888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  <p:bldP spid="231434" grpId="0" autoUpdateAnimBg="0"/>
      <p:bldP spid="231443" grpId="0" autoUpdateAnimBg="0"/>
      <p:bldP spid="231444" grpId="0" autoUpdateAnimBg="0"/>
      <p:bldP spid="231445" grpId="0" autoUpdateAnimBg="0"/>
      <p:bldP spid="2314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095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900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028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667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9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5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65600" y="1109977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0000"/>
                </a:solidFill>
              </a:rPr>
              <a:t>“Relativity is difficult!”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65040" y="1879588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2 Interpretations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16085" y="2200153"/>
            <a:ext cx="280547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Structure (Einstein)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Physics (Newton)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2873335" y="2894001"/>
            <a:ext cx="63024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Historical example of a structure theory is</a:t>
            </a: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Ptolemaic system of planets: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Planets move on circuits “because the circuit is a basic structure in our world” and so every free object must do so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Important (epistemological): A structural rule does not need a physical argument – there is no cause  </a:t>
            </a: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873335" y="4681226"/>
            <a:ext cx="630245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same physically:</a:t>
            </a: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Copernican system of planets: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motion is determined by physical (Newton’s) laws. These laws can be deduces in the scope of a reductionist system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7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39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65600" y="1109977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0000"/>
                </a:solidFill>
              </a:rPr>
              <a:t>“Relativity is difficult!”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39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65040" y="1879588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2 Interpretations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16085" y="2200153"/>
            <a:ext cx="280547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Structure (Einstein)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Physics (Newton)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2873335" y="2894001"/>
            <a:ext cx="630245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planetary example applied to the case of relativity:</a:t>
            </a: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Einsteinian system of relativity is a structural system: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constancy of ‘c’ in any frame is a structural assumption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behavior of space and time are also structural assumptions; they are not even accessible by measurement</a:t>
            </a: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867596" y="4452731"/>
            <a:ext cx="6302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Lorentzian system deduces relativistic phenomena from physical laws of a lower </a:t>
            </a:r>
            <a:r>
              <a:rPr lang="en-US" altLang="de-DE" sz="1400" smtClean="0">
                <a:solidFill>
                  <a:srgbClr val="002060"/>
                </a:solidFill>
                <a:latin typeface="Arial" panose="020B0604020202020204" pitchFamily="34" charset="0"/>
              </a:rPr>
              <a:t>level (reductionistic) </a:t>
            </a:r>
            <a:endParaRPr lang="en-US" altLang="de-DE" sz="1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motion is determined by physical (Newton’s) laws. These laws can be deduces in the scope of a reductionist system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de-DE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7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2355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B91323-1452-49A3-B5C7-5F152D18503A}" type="slidenum">
              <a:rPr lang="de-DE" altLang="de-DE" smtClean="0">
                <a:solidFill>
                  <a:srgbClr val="000000"/>
                </a:solidFill>
              </a:rPr>
              <a:pPr/>
              <a:t>4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774826" y="1341438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b="1" dirty="0">
                <a:solidFill>
                  <a:srgbClr val="000000"/>
                </a:solidFill>
              </a:rPr>
              <a:t>Das Strukturverständnis von Plato vs. das Funktionsverständnis von Newton</a:t>
            </a:r>
            <a:br>
              <a:rPr lang="de-DE" altLang="de-DE" b="1" dirty="0">
                <a:solidFill>
                  <a:srgbClr val="000000"/>
                </a:solidFill>
              </a:rPr>
            </a:br>
            <a:r>
              <a:rPr lang="de-DE" altLang="de-DE" b="1" dirty="0">
                <a:solidFill>
                  <a:srgbClr val="000000"/>
                </a:solidFill>
              </a:rPr>
              <a:t>am Beispiel der Planetenbewegung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>
                <a:solidFill>
                  <a:srgbClr val="000000"/>
                </a:solidFill>
              </a:rPr>
              <a:t>‘</a:t>
            </a:r>
            <a:endParaRPr lang="en-GB" altLang="de-DE" sz="2000" b="1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7045325" y="3494089"/>
            <a:ext cx="1155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>
                <a:solidFill>
                  <a:srgbClr val="006699"/>
                </a:solidFill>
              </a:rPr>
              <a:t>Newton:</a:t>
            </a:r>
            <a:endParaRPr lang="en-GB" altLang="de-DE" sz="1600" b="1" i="1" dirty="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3416300" y="2743200"/>
            <a:ext cx="1993900" cy="19431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024688" y="2273301"/>
            <a:ext cx="11557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>
                <a:solidFill>
                  <a:srgbClr val="CC3300"/>
                </a:solidFill>
              </a:rPr>
              <a:t>Plato: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200" i="1" dirty="0" err="1">
                <a:solidFill>
                  <a:srgbClr val="CC3300"/>
                </a:solidFill>
              </a:rPr>
              <a:t>Kreisbahn</a:t>
            </a:r>
            <a:r>
              <a:rPr lang="en-GB" altLang="de-DE" sz="1200" i="1" dirty="0">
                <a:solidFill>
                  <a:srgbClr val="CC3300"/>
                </a:solidFill>
              </a:rPr>
              <a:t> </a:t>
            </a:r>
            <a:r>
              <a:rPr lang="en-GB" altLang="de-DE" sz="1200" i="1" dirty="0" err="1">
                <a:solidFill>
                  <a:srgbClr val="CC3300"/>
                </a:solidFill>
              </a:rPr>
              <a:t>ist</a:t>
            </a:r>
            <a:r>
              <a:rPr lang="en-GB" altLang="de-DE" sz="1200" i="1" dirty="0">
                <a:solidFill>
                  <a:srgbClr val="CC33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b="1" i="1" dirty="0" err="1">
                <a:solidFill>
                  <a:srgbClr val="CC3300"/>
                </a:solidFill>
              </a:rPr>
              <a:t>Prinzip</a:t>
            </a:r>
            <a:r>
              <a:rPr lang="en-GB" altLang="de-DE" sz="1200" b="1" i="1" dirty="0">
                <a:solidFill>
                  <a:srgbClr val="CC3300"/>
                </a:solidFill>
              </a:rPr>
              <a:t>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200" i="1" dirty="0" err="1">
                <a:solidFill>
                  <a:srgbClr val="CC3300"/>
                </a:solidFill>
              </a:rPr>
              <a:t>strukturelles</a:t>
            </a:r>
            <a:r>
              <a:rPr lang="en-GB" altLang="de-DE" sz="1200" i="1" dirty="0">
                <a:solidFill>
                  <a:srgbClr val="CC3300"/>
                </a:solidFill>
              </a:rPr>
              <a:t> </a:t>
            </a:r>
            <a:r>
              <a:rPr lang="en-GB" altLang="de-DE" sz="1200" i="1" dirty="0" err="1">
                <a:solidFill>
                  <a:srgbClr val="CC3300"/>
                </a:solidFill>
              </a:rPr>
              <a:t>Gesetz</a:t>
            </a:r>
            <a:endParaRPr lang="en-GB" altLang="de-DE" sz="1200" i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3071813" y="5157789"/>
            <a:ext cx="4602286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de-DE" sz="1400">
                <a:solidFill>
                  <a:srgbClr val="800000"/>
                </a:solidFill>
              </a:rPr>
              <a:t>W. Heisenberg: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400">
                <a:solidFill>
                  <a:srgbClr val="800000"/>
                </a:solidFill>
              </a:rPr>
              <a:t>“</a:t>
            </a:r>
            <a:r>
              <a:rPr lang="de-DE" altLang="de-DE" sz="1400" u="sng">
                <a:solidFill>
                  <a:srgbClr val="800000"/>
                </a:solidFill>
              </a:rPr>
              <a:t>Quantenmechanik</a:t>
            </a:r>
            <a:r>
              <a:rPr lang="de-DE" altLang="de-DE" sz="1400">
                <a:solidFill>
                  <a:srgbClr val="800000"/>
                </a:solidFill>
              </a:rPr>
              <a:t> kann nur korrekt sein,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400">
                <a:solidFill>
                  <a:srgbClr val="800000"/>
                </a:solidFill>
              </a:rPr>
              <a:t> wenn sie die strukturellen Annahmen von Plato befolgt”</a:t>
            </a:r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3416300" y="2743200"/>
            <a:ext cx="1993900" cy="19431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23563" name="Group 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3579" name="Picture 10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Text Box 1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BD67670B-2CEE-4E80-888F-B71F6C499BD0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pic>
        <p:nvPicPr>
          <p:cNvPr id="23577" name="Picture 13" descr="Layout_neu120208_breit_schmal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3" name="Oval 15"/>
          <p:cNvSpPr>
            <a:spLocks noChangeArrowheads="1"/>
          </p:cNvSpPr>
          <p:nvPr/>
        </p:nvSpPr>
        <p:spPr bwMode="auto">
          <a:xfrm>
            <a:off x="3422650" y="2736850"/>
            <a:ext cx="1993900" cy="19431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4292600" y="3581400"/>
            <a:ext cx="254000" cy="266700"/>
          </a:xfrm>
          <a:prstGeom prst="ellipse">
            <a:avLst/>
          </a:prstGeom>
          <a:solidFill>
            <a:srgbClr val="660033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5597525" y="3743326"/>
            <a:ext cx="534988" cy="34607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de-DE" sz="1600" b="1" i="1">
                <a:solidFill>
                  <a:srgbClr val="006699"/>
                </a:solidFill>
              </a:rPr>
              <a:t>F</a:t>
            </a:r>
            <a:r>
              <a:rPr lang="en-GB" altLang="de-DE" sz="1600" b="1" i="1" baseline="-25000">
                <a:solidFill>
                  <a:srgbClr val="006699"/>
                </a:solidFill>
              </a:rPr>
              <a:t>out</a:t>
            </a:r>
            <a:endParaRPr lang="de-DE" altLang="de-DE" sz="1600" b="1" i="1" baseline="-25000">
              <a:solidFill>
                <a:srgbClr val="006699"/>
              </a:solidFill>
            </a:endParaRPr>
          </a:p>
        </p:txBody>
      </p:sp>
      <p:sp>
        <p:nvSpPr>
          <p:cNvPr id="206866" name="Line 18"/>
          <p:cNvSpPr>
            <a:spLocks noChangeShapeType="1"/>
          </p:cNvSpPr>
          <p:nvPr/>
        </p:nvSpPr>
        <p:spPr bwMode="auto">
          <a:xfrm>
            <a:off x="5448300" y="3716338"/>
            <a:ext cx="444500" cy="0"/>
          </a:xfrm>
          <a:prstGeom prst="line">
            <a:avLst/>
          </a:prstGeom>
          <a:noFill/>
          <a:ln w="57150">
            <a:pattFill prst="narVert">
              <a:fgClr>
                <a:srgbClr val="006699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4772026" y="3756026"/>
            <a:ext cx="441325" cy="34607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de-DE" sz="1600" b="1" i="1">
                <a:solidFill>
                  <a:srgbClr val="006699"/>
                </a:solidFill>
              </a:rPr>
              <a:t>F</a:t>
            </a:r>
            <a:r>
              <a:rPr lang="en-GB" altLang="de-DE" sz="1600" b="1" i="1" baseline="-25000">
                <a:solidFill>
                  <a:srgbClr val="006699"/>
                </a:solidFill>
              </a:rPr>
              <a:t>in</a:t>
            </a:r>
            <a:endParaRPr lang="de-DE" altLang="de-DE" sz="1600" b="1" i="1" baseline="-25000">
              <a:solidFill>
                <a:srgbClr val="006699"/>
              </a:solidFill>
            </a:endParaRPr>
          </a:p>
        </p:txBody>
      </p:sp>
      <p:sp>
        <p:nvSpPr>
          <p:cNvPr id="206868" name="Line 20"/>
          <p:cNvSpPr>
            <a:spLocks noChangeShapeType="1"/>
          </p:cNvSpPr>
          <p:nvPr/>
        </p:nvSpPr>
        <p:spPr bwMode="auto">
          <a:xfrm rot="10800000">
            <a:off x="4943475" y="3716338"/>
            <a:ext cx="444500" cy="0"/>
          </a:xfrm>
          <a:prstGeom prst="line">
            <a:avLst/>
          </a:prstGeom>
          <a:noFill/>
          <a:ln w="57150">
            <a:pattFill prst="narVert">
              <a:fgClr>
                <a:srgbClr val="006699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71" name="Oval 21"/>
          <p:cNvSpPr>
            <a:spLocks noChangeArrowheads="1"/>
          </p:cNvSpPr>
          <p:nvPr/>
        </p:nvSpPr>
        <p:spPr bwMode="auto">
          <a:xfrm>
            <a:off x="5346700" y="3644900"/>
            <a:ext cx="114300" cy="127000"/>
          </a:xfrm>
          <a:prstGeom prst="ellipse">
            <a:avLst/>
          </a:prstGeom>
          <a:solidFill>
            <a:srgbClr val="660033"/>
          </a:solidFill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6870" name="Line 22"/>
          <p:cNvSpPr>
            <a:spLocks noChangeShapeType="1"/>
          </p:cNvSpPr>
          <p:nvPr/>
        </p:nvSpPr>
        <p:spPr bwMode="auto">
          <a:xfrm flipH="1">
            <a:off x="5375275" y="3789363"/>
            <a:ext cx="254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6916739" y="4217989"/>
          <a:ext cx="1368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6" imgW="901309" imgH="393529" progId="Equation.3">
                  <p:embed/>
                </p:oleObj>
              </mc:Choice>
              <mc:Fallback>
                <p:oleObj name="Equation" r:id="rId6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9" y="4217989"/>
                        <a:ext cx="13684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7010401" y="3914775"/>
          <a:ext cx="10842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8" imgW="774364" imgH="215806" progId="Equation.3">
                  <p:embed/>
                </p:oleObj>
              </mc:Choice>
              <mc:Fallback>
                <p:oleObj name="Equation" r:id="rId8" imgW="77436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1" y="3914775"/>
                        <a:ext cx="10842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feld 1"/>
          <p:cNvSpPr txBox="1">
            <a:spLocks noChangeArrowheads="1"/>
          </p:cNvSpPr>
          <p:nvPr/>
        </p:nvSpPr>
        <p:spPr bwMode="auto">
          <a:xfrm>
            <a:off x="8094664" y="3736976"/>
            <a:ext cx="352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5400">
                <a:solidFill>
                  <a:srgbClr val="000000"/>
                </a:solidFill>
                <a:sym typeface="Symbol" panose="05050102010706020507" pitchFamily="18" charset="2"/>
              </a:rPr>
              <a:t></a:t>
            </a:r>
            <a:endParaRPr lang="de-DE" altLang="de-DE" sz="5400">
              <a:solidFill>
                <a:srgbClr val="00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556626" y="4060825"/>
            <a:ext cx="1319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>
                <a:solidFill>
                  <a:srgbClr val="006699"/>
                </a:solidFill>
              </a:rPr>
              <a:t>F</a:t>
            </a:r>
            <a:r>
              <a:rPr lang="en-GB" altLang="de-DE" b="1" i="1" baseline="-25000">
                <a:solidFill>
                  <a:srgbClr val="006699"/>
                </a:solidFill>
              </a:rPr>
              <a:t>out</a:t>
            </a:r>
            <a:r>
              <a:rPr lang="en-GB" altLang="de-DE" b="1" i="1">
                <a:solidFill>
                  <a:srgbClr val="006699"/>
                </a:solidFill>
              </a:rPr>
              <a:t> =! F</a:t>
            </a:r>
            <a:r>
              <a:rPr lang="en-GB" altLang="de-DE" b="1" i="1" baseline="-25000">
                <a:solidFill>
                  <a:srgbClr val="006699"/>
                </a:solidFill>
              </a:rPr>
              <a:t>in</a:t>
            </a:r>
            <a:endParaRPr lang="en-GB" altLang="de-DE" sz="1600" b="1" i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4929188" y="458789"/>
            <a:ext cx="287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01B3A2"/>
                </a:solidFill>
              </a:rPr>
              <a:t>Lorentzianische Relativität</a:t>
            </a:r>
            <a:endParaRPr lang="de-DE" altLang="de-DE" sz="1800" dirty="0">
              <a:solidFill>
                <a:srgbClr val="01B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utoUpdateAnimBg="0"/>
      <p:bldP spid="206852" grpId="0"/>
      <p:bldP spid="206854" grpId="0"/>
      <p:bldP spid="206855" grpId="0"/>
      <p:bldP spid="206856" grpId="0" animBg="1"/>
      <p:bldP spid="206863" grpId="0" animBg="1"/>
      <p:bldP spid="206865" grpId="0" animBg="1"/>
      <p:bldP spid="206866" grpId="0" animBg="1"/>
      <p:bldP spid="206867" grpId="0" animBg="1"/>
      <p:bldP spid="206868" grpId="0" animBg="1"/>
      <p:bldP spid="206870" grpId="0" animBg="1"/>
      <p:bldP spid="206870" grpId="1" animBg="1"/>
      <p:bldP spid="206870" grpId="2" animBg="1"/>
      <p:bldP spid="28" grpId="0"/>
      <p:bldP spid="29" grpId="0"/>
      <p:bldP spid="2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16351" y="1337306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0000"/>
                </a:solidFill>
              </a:rPr>
              <a:t>“Relativity is difficult!”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68688" y="2352004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We find this analogue in the versions of relativity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28318" y="2946930"/>
            <a:ext cx="4392488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Einstein’s relativity is based on structures (on “principles”)</a:t>
            </a:r>
          </a:p>
          <a:p>
            <a:pPr marL="1001713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That does not call for a physical cause but assumes an a priory validity</a:t>
            </a:r>
          </a:p>
          <a:p>
            <a:pPr marL="1001713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It does not offer a connection to the other fields of physics.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9168828" y="3992186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xxxx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4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209976" y="1017603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 smtClean="0">
                <a:solidFill>
                  <a:srgbClr val="000000"/>
                </a:solidFill>
              </a:rPr>
              <a:t>“</a:t>
            </a:r>
            <a:r>
              <a:rPr lang="en-GB" altLang="de-DE" sz="2000" b="1" dirty="0" err="1" smtClean="0">
                <a:solidFill>
                  <a:srgbClr val="000000"/>
                </a:solidFill>
              </a:rPr>
              <a:t>xxxx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56000" y="1868249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We find this analogue in the versions of relativity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98169" y="2342911"/>
            <a:ext cx="43924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Lorentz’s relativity is based physical laws about matter and fields</a:t>
            </a:r>
          </a:p>
          <a:p>
            <a:pPr marL="1001713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It fulfils the expectation in a reductionist  approach </a:t>
            </a:r>
          </a:p>
          <a:p>
            <a:pPr marL="1001713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It connects relativity to the other fields of physics like QM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9168828" y="3992186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xxxx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22320" y="4076908"/>
            <a:ext cx="643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The Lorentzian version solves problems open up to now as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Dark energy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Dark matter</a:t>
            </a:r>
          </a:p>
        </p:txBody>
      </p:sp>
      <p:sp>
        <p:nvSpPr>
          <p:cNvPr id="22" name="Rechteck 21"/>
          <p:cNvSpPr/>
          <p:nvPr/>
        </p:nvSpPr>
        <p:spPr>
          <a:xfrm>
            <a:off x="3886169" y="5248244"/>
            <a:ext cx="54102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FF0000"/>
                </a:solidFill>
                <a:latin typeface="Arial" panose="020B0604020202020204" pitchFamily="34" charset="0"/>
              </a:rPr>
              <a:t>Dark matter will now be explained as an example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FF0000"/>
                </a:solidFill>
                <a:latin typeface="Arial" panose="020B0604020202020204" pitchFamily="34" charset="0"/>
              </a:rPr>
              <a:t>as a very actual topic</a:t>
            </a:r>
            <a:endParaRPr lang="en-US" altLang="de-D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16351" y="1337306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0000"/>
                </a:solidFill>
              </a:rPr>
              <a:t>“Relativity is difficult!”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15791" y="2432365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That is the general understanding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3828318" y="2946930"/>
            <a:ext cx="4392488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Special Relativity is </a:t>
            </a: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bearable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But General </a:t>
            </a:r>
            <a:r>
              <a:rPr lang="en-US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Relativity is so difficult </a:t>
            </a:r>
            <a:br>
              <a:rPr lang="en-US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that most physicist avoid the contact</a:t>
            </a: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4116351" y="4030987"/>
            <a:ext cx="4217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We will show: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Relativity is not difficult by nature – but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 managed to make it difficult.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4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16351" y="1361355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0000"/>
                </a:solidFill>
              </a:rPr>
              <a:t>“Relativity is </a:t>
            </a:r>
            <a:r>
              <a:rPr lang="en-GB" altLang="de-DE" sz="2000" b="1" dirty="0" smtClean="0">
                <a:solidFill>
                  <a:srgbClr val="000000"/>
                </a:solidFill>
              </a:rPr>
              <a:t>difficult?”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48769" y="2883298"/>
            <a:ext cx="63515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What did Einstein to have this?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 started with a wrong assumption: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problem is Einstein’s position to the speed of light c.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32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5038" y="928690"/>
            <a:ext cx="7489825" cy="8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>
                <a:solidFill>
                  <a:srgbClr val="000000"/>
                </a:solidFill>
              </a:rPr>
              <a:t>“Relativity is difficult!”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59658" y="1706329"/>
            <a:ext cx="4180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Einstein’s assumption: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The speed of light c is truly constant in any frame. </a:t>
            </a:r>
            <a:endParaRPr lang="en-US" altLang="de-DE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186471" y="3063348"/>
            <a:ext cx="567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This was an impression at first </a:t>
            </a: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glance  in the interpretation of the Michelson-Morley experiment</a:t>
            </a:r>
          </a:p>
          <a:p>
            <a:pPr algn="ctr"/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And it </a:t>
            </a: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caused the </a:t>
            </a: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problems.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931505" y="4399198"/>
            <a:ext cx="418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There is a historical analogy</a:t>
            </a: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altLang="de-DE" dirty="0">
                <a:solidFill>
                  <a:srgbClr val="002060"/>
                </a:solidFill>
                <a:latin typeface="Arial" panose="020B0604020202020204" pitchFamily="34" charset="0"/>
              </a:rPr>
              <a:t>The planetary system.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42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492868" y="928690"/>
            <a:ext cx="3059723" cy="8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 smtClean="0">
                <a:solidFill>
                  <a:srgbClr val="000000"/>
                </a:solidFill>
              </a:rPr>
              <a:t>“The planetary system”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</a:rPr>
              <a:t>As an analogy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35203" y="1993682"/>
            <a:ext cx="418058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err="1" smtClean="0">
                <a:solidFill>
                  <a:srgbClr val="4D4D4D"/>
                </a:solidFill>
                <a:latin typeface="Arial" panose="020B0604020202020204" pitchFamily="34" charset="0"/>
              </a:rPr>
              <a:t>Ptolemai</a:t>
            </a: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:</a:t>
            </a: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The early </a:t>
            </a: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assumption at first glance:</a:t>
            </a:r>
            <a:b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The Earth is </a:t>
            </a:r>
            <a:b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the biggest object in the world</a:t>
            </a:r>
            <a:b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en-US" altLang="de-DE" dirty="0" smtClean="0">
                <a:solidFill>
                  <a:srgbClr val="003399"/>
                </a:solidFill>
                <a:latin typeface="Arial" panose="020B0604020202020204" pitchFamily="34" charset="0"/>
              </a:rPr>
              <a:t>The stars orbit the earth</a:t>
            </a:r>
            <a:endParaRPr lang="en-US" altLang="de-DE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3935203" y="4468993"/>
            <a:ext cx="41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This needs a difficult description: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1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524000" y="6000751"/>
            <a:ext cx="9144000" cy="873125"/>
            <a:chOff x="0" y="3780"/>
            <a:chExt cx="5760" cy="550"/>
          </a:xfrm>
        </p:grpSpPr>
        <p:pic>
          <p:nvPicPr>
            <p:cNvPr id="22536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4B3AF1F5-0451-4709-B259-02D1FEB354EB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253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err="1" smtClean="0">
                  <a:solidFill>
                    <a:srgbClr val="000000"/>
                  </a:solidFill>
                </a:rPr>
                <a:t>Probles</a:t>
              </a:r>
              <a:r>
                <a:rPr lang="en-US" altLang="de-DE" sz="1800" b="0" dirty="0" smtClean="0">
                  <a:solidFill>
                    <a:srgbClr val="000000"/>
                  </a:solidFill>
                </a:rPr>
                <a:t>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959260"/>
            <a:ext cx="5715000" cy="571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Bogen 20"/>
          <p:cNvSpPr/>
          <p:nvPr/>
        </p:nvSpPr>
        <p:spPr>
          <a:xfrm rot="1750015">
            <a:off x="2226838" y="1118061"/>
            <a:ext cx="6081778" cy="7132454"/>
          </a:xfrm>
          <a:prstGeom prst="arc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446767" y="3516312"/>
            <a:ext cx="5755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70C0"/>
                </a:solidFill>
                <a:latin typeface="+mj-lt"/>
              </a:rPr>
              <a:t>Earth</a:t>
            </a:r>
            <a:endParaRPr lang="de-DE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06314" y="3728872"/>
            <a:ext cx="65224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BBC181"/>
                </a:solidFill>
                <a:latin typeface="+mj-lt"/>
              </a:rPr>
              <a:t>Mercury</a:t>
            </a:r>
            <a:endParaRPr lang="de-DE" sz="900" dirty="0">
              <a:solidFill>
                <a:srgbClr val="BBC181"/>
              </a:solidFill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84845" y="3913496"/>
            <a:ext cx="565766" cy="11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446767" y="3276600"/>
            <a:ext cx="392183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256001" y="5204897"/>
            <a:ext cx="115937" cy="11391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439970" y="5239178"/>
            <a:ext cx="63120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B050"/>
                </a:solidFill>
                <a:latin typeface="+mj-lt"/>
              </a:rPr>
              <a:t>Jupiter</a:t>
            </a:r>
            <a:endParaRPr lang="de-DE" sz="11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298864" y="3418420"/>
            <a:ext cx="163235" cy="152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4" name="Gerade Verbindung mit Pfeil 3"/>
          <p:cNvCxnSpPr>
            <a:stCxn id="13" idx="0"/>
          </p:cNvCxnSpPr>
          <p:nvPr/>
        </p:nvCxnSpPr>
        <p:spPr>
          <a:xfrm flipV="1">
            <a:off x="8313970" y="4899923"/>
            <a:ext cx="68032" cy="304974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004229" y="6045632"/>
            <a:ext cx="302876" cy="119422"/>
          </a:xfrm>
          <a:prstGeom prst="straightConnector1">
            <a:avLst/>
          </a:prstGeom>
          <a:ln w="28575">
            <a:solidFill>
              <a:srgbClr val="CC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6298864" y="3159193"/>
            <a:ext cx="110306" cy="320508"/>
          </a:xfrm>
          <a:prstGeom prst="straightConnector1">
            <a:avLst/>
          </a:prstGeom>
          <a:ln w="285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5473761" y="2891289"/>
            <a:ext cx="261651" cy="209466"/>
          </a:xfrm>
          <a:prstGeom prst="straightConnector1">
            <a:avLst/>
          </a:prstGeom>
          <a:ln w="25400">
            <a:solidFill>
              <a:srgbClr val="99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5604587" y="3662486"/>
            <a:ext cx="20133" cy="281386"/>
          </a:xfrm>
          <a:prstGeom prst="straightConnector1">
            <a:avLst/>
          </a:prstGeom>
          <a:ln w="22225">
            <a:solidFill>
              <a:srgbClr val="BDA77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0952" y="3532264"/>
            <a:ext cx="1834786" cy="16726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8" idx="3"/>
          </p:cNvCxnSpPr>
          <p:nvPr/>
        </p:nvCxnSpPr>
        <p:spPr>
          <a:xfrm flipH="1">
            <a:off x="4014292" y="3548947"/>
            <a:ext cx="2308477" cy="24392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8" idx="1"/>
          </p:cNvCxnSpPr>
          <p:nvPr/>
        </p:nvCxnSpPr>
        <p:spPr>
          <a:xfrm flipH="1" flipV="1">
            <a:off x="5755546" y="3103631"/>
            <a:ext cx="567223" cy="3371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8" idx="3"/>
          </p:cNvCxnSpPr>
          <p:nvPr/>
        </p:nvCxnSpPr>
        <p:spPr>
          <a:xfrm flipH="1">
            <a:off x="5628809" y="3548947"/>
            <a:ext cx="693960" cy="38597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5006715" y="3500203"/>
            <a:ext cx="1281659" cy="247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5014210" y="3113807"/>
            <a:ext cx="707850" cy="6187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4998996" y="3798937"/>
            <a:ext cx="585857" cy="1359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4004229" y="3866827"/>
            <a:ext cx="908734" cy="2181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23" idx="1"/>
          </p:cNvCxnSpPr>
          <p:nvPr/>
        </p:nvCxnSpPr>
        <p:spPr>
          <a:xfrm>
            <a:off x="5006314" y="3844288"/>
            <a:ext cx="3273593" cy="14344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6071784" y="3248988"/>
            <a:ext cx="565688" cy="527131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4667606" y="3564387"/>
            <a:ext cx="565688" cy="527131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8026400" y="1408569"/>
            <a:ext cx="2545160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Ptolemaic system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Motion seen from the earth: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A complicated geometric relation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Needs the Epicycle theory</a:t>
            </a:r>
            <a:endParaRPr lang="en-US" altLang="de-DE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8109525" y="2908806"/>
            <a:ext cx="2545160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Copernican system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Motion seen from the sun: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A simple geometric relation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Reflects a simple theory</a:t>
            </a:r>
            <a:endParaRPr lang="en-US" altLang="de-DE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4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1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4" grpId="0" animBg="1"/>
      <p:bldP spid="75" grpId="0"/>
      <p:bldP spid="76" grpId="0"/>
      <p:bldP spid="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643385" y="1129376"/>
            <a:ext cx="4730601" cy="8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 smtClean="0">
                <a:solidFill>
                  <a:srgbClr val="000000"/>
                </a:solidFill>
              </a:rPr>
              <a:t>Planetary system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</a:rPr>
              <a:t>in a philosophic view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72089" y="2352890"/>
            <a:ext cx="6473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Ptolemaic system: 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is based on postulates – Plato’s philosophy of structures - Formalism is the epicycle theory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3167221" y="3787717"/>
            <a:ext cx="5714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Copernican system: </a:t>
            </a:r>
          </a:p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Arial" panose="020B0604020202020204" pitchFamily="34" charset="0"/>
              </a:rPr>
              <a:t>is based on physics – on Newton’s mechanics Formalism is the Euclidean geometry</a:t>
            </a:r>
          </a:p>
        </p:txBody>
      </p:sp>
    </p:spTree>
    <p:extLst>
      <p:ext uri="{BB962C8B-B14F-4D97-AF65-F5344CB8AC3E}">
        <p14:creationId xmlns:p14="http://schemas.microsoft.com/office/powerpoint/2010/main" val="214271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48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804562" y="1068601"/>
            <a:ext cx="4440002" cy="4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>
                <a:solidFill>
                  <a:srgbClr val="000000"/>
                </a:solidFill>
              </a:rPr>
              <a:t>“Relativity is difficult!”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48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34271" y="1612871"/>
            <a:ext cx="4180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Einstein’s “Ptolemaic” error:</a:t>
            </a:r>
            <a:endParaRPr lang="en-US" altLang="de-DE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621467" y="4245426"/>
            <a:ext cx="682733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7438" indent="-285750" fontAlgn="base">
              <a:lnSpc>
                <a:spcPts val="1100"/>
              </a:lnSpc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We </a:t>
            </a:r>
            <a:r>
              <a:rPr lang="en-US" altLang="de-DE" sz="1600" dirty="0">
                <a:solidFill>
                  <a:srgbClr val="4D4D4D"/>
                </a:solidFill>
                <a:latin typeface="Arial" panose="020B0604020202020204" pitchFamily="34" charset="0"/>
              </a:rPr>
              <a:t>should avoid the “epicycles” of Einstein: 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i.e. space-time</a:t>
            </a:r>
            <a:endParaRPr lang="en-US" altLang="de-DE" sz="16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1087438" indent="-285750" fontAlgn="base">
              <a:lnSpc>
                <a:spcPts val="1100"/>
              </a:lnSpc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1252538" algn="l"/>
              </a:tabLst>
              <a:defRPr/>
            </a:pPr>
            <a:endParaRPr lang="en-US" altLang="de-DE" sz="16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1087438" indent="-285750" fontAlgn="base">
              <a:lnSpc>
                <a:spcPts val="1100"/>
              </a:lnSpc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So we </a:t>
            </a:r>
            <a:r>
              <a:rPr lang="en-US" altLang="de-DE" sz="1600" dirty="0">
                <a:solidFill>
                  <a:srgbClr val="4D4D4D"/>
                </a:solidFill>
                <a:latin typeface="Arial" panose="020B0604020202020204" pitchFamily="34" charset="0"/>
              </a:rPr>
              <a:t>have 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a </a:t>
            </a:r>
            <a:r>
              <a:rPr lang="en-US" altLang="de-DE" sz="1600" dirty="0">
                <a:solidFill>
                  <a:srgbClr val="4D4D4D"/>
                </a:solidFill>
                <a:latin typeface="Arial" panose="020B0604020202020204" pitchFamily="34" charset="0"/>
              </a:rPr>
              <a:t>Copernican step</a:t>
            </a:r>
            <a:endParaRPr lang="en-US" altLang="de-DE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2938448" y="2010199"/>
            <a:ext cx="6172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The interpretation of the Michelson-Morley experiment </a:t>
            </a:r>
            <a:b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(first glance):</a:t>
            </a:r>
            <a:b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“Speed of light c is constant in any frame”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091531" y="2911642"/>
            <a:ext cx="7866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Consequence: Special summation of speed: c 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 v = c  for any v 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 0</a:t>
            </a:r>
            <a:endParaRPr lang="en-US" altLang="de-DE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117472" y="3301035"/>
            <a:ext cx="581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algn="ctr"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This is not possible with Euclidean geometry </a:t>
            </a:r>
            <a:b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=&gt; 4-dimensional space-time.</a:t>
            </a:r>
          </a:p>
          <a:p>
            <a:pPr marL="801688" algn="ctr"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This is Einstein’s </a:t>
            </a:r>
            <a:r>
              <a:rPr lang="en-US" altLang="de-DE" sz="1600" dirty="0">
                <a:solidFill>
                  <a:srgbClr val="4D4D4D"/>
                </a:solidFill>
                <a:latin typeface="Arial" panose="020B0604020202020204" pitchFamily="34" charset="0"/>
              </a:rPr>
              <a:t>“epicycles” </a:t>
            </a:r>
            <a:r>
              <a:rPr lang="en-US" altLang="de-DE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system.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808822" y="5027590"/>
            <a:ext cx="6431476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Without this assumption of Einstein, his whole system of space-time</a:t>
            </a:r>
          </a:p>
          <a:p>
            <a:pPr algn="ctr" fontAlgn="base">
              <a:lnSpc>
                <a:spcPts val="1700"/>
              </a:lnSpc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(which is in general curved)</a:t>
            </a:r>
          </a:p>
          <a:p>
            <a:pPr algn="ctr" fontAlgn="base">
              <a:lnSpc>
                <a:spcPts val="1700"/>
              </a:lnSpc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6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is unnecessary </a:t>
            </a:r>
            <a:r>
              <a:rPr lang="en-US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– and physics much simpler without.</a:t>
            </a:r>
            <a:endParaRPr lang="en-US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/>
      <p:bldP spid="22" grpId="0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8ED39-D4D3-461D-ADC5-01E215A6046E}" type="slidenum">
              <a:rPr lang="de-DE" altLang="de-DE" smtClean="0"/>
              <a:pPr/>
              <a:t>49</a:t>
            </a:fld>
            <a:endParaRPr lang="de-DE" altLang="de-DE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791744" y="1199962"/>
            <a:ext cx="44323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600" dirty="0">
                <a:solidFill>
                  <a:schemeClr val="tx2"/>
                </a:solidFill>
              </a:rPr>
              <a:t>Comparison of </a:t>
            </a:r>
            <a:br>
              <a:rPr lang="en-US" altLang="de-DE" sz="1600" dirty="0">
                <a:solidFill>
                  <a:schemeClr val="tx2"/>
                </a:solidFill>
              </a:rPr>
            </a:br>
            <a:r>
              <a:rPr lang="en-US" altLang="de-DE" sz="1600" dirty="0" smtClean="0">
                <a:solidFill>
                  <a:srgbClr val="993300"/>
                </a:solidFill>
              </a:rPr>
              <a:t>Structural Relativity </a:t>
            </a:r>
            <a:r>
              <a:rPr lang="en-US" altLang="de-DE" sz="1600" dirty="0">
                <a:solidFill>
                  <a:srgbClr val="993300"/>
                </a:solidFill>
              </a:rPr>
              <a:t>(Einstein) </a:t>
            </a:r>
            <a:r>
              <a:rPr lang="en-US" altLang="de-DE" sz="1600" dirty="0">
                <a:solidFill>
                  <a:schemeClr val="tx2"/>
                </a:solidFill>
              </a:rPr>
              <a:t>vs. </a:t>
            </a:r>
            <a:br>
              <a:rPr lang="en-US" altLang="de-DE" sz="1600" dirty="0">
                <a:solidFill>
                  <a:schemeClr val="tx2"/>
                </a:solidFill>
              </a:rPr>
            </a:br>
            <a:r>
              <a:rPr lang="en-US" altLang="de-DE" sz="1600" dirty="0">
                <a:solidFill>
                  <a:srgbClr val="193767"/>
                </a:solidFill>
              </a:rPr>
              <a:t>Physical Relativity (Lorentz)</a:t>
            </a:r>
            <a:endParaRPr lang="de-DE" altLang="de-DE" sz="1600" b="1" dirty="0">
              <a:solidFill>
                <a:srgbClr val="193767"/>
              </a:solidFill>
            </a:endParaRP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36876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DAF8207F-11FC-4A42-AE6B-FD935ED5F56D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49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0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3537743" y="2299095"/>
            <a:ext cx="51133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1400" b="1" u="sng" dirty="0">
                <a:solidFill>
                  <a:srgbClr val="4D4D4D"/>
                </a:solidFill>
              </a:rPr>
              <a:t>Special</a:t>
            </a:r>
            <a:r>
              <a:rPr lang="en-US" altLang="de-DE" sz="1400" dirty="0">
                <a:solidFill>
                  <a:srgbClr val="4D4D4D"/>
                </a:solidFill>
              </a:rPr>
              <a:t> relativity comprises these 3 elements: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4589182" y="2673445"/>
            <a:ext cx="3010460" cy="80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4D4D4D"/>
                </a:solidFill>
              </a:rPr>
              <a:t>Contraction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4D4D4D"/>
                </a:solidFill>
              </a:rPr>
              <a:t>Dilation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4D4D4D"/>
                </a:solidFill>
              </a:rPr>
              <a:t>Constant speed of light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683709" y="3620662"/>
            <a:ext cx="3861533" cy="11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lvl="1" indent="-357188">
              <a:spcBef>
                <a:spcPct val="20000"/>
              </a:spcBef>
            </a:pPr>
            <a:r>
              <a:rPr lang="en-US" altLang="de-DE" sz="1400" dirty="0">
                <a:solidFill>
                  <a:srgbClr val="4D4D4D"/>
                </a:solidFill>
              </a:rPr>
              <a:t>             </a:t>
            </a:r>
            <a:r>
              <a:rPr lang="en-US" altLang="de-DE" sz="1400" u="sng" dirty="0">
                <a:solidFill>
                  <a:srgbClr val="993300"/>
                </a:solidFill>
              </a:rPr>
              <a:t>Einstein</a:t>
            </a:r>
            <a:r>
              <a:rPr lang="en-US" altLang="de-DE" sz="1400" dirty="0">
                <a:solidFill>
                  <a:srgbClr val="993300"/>
                </a:solidFill>
              </a:rPr>
              <a:t>:</a:t>
            </a:r>
          </a:p>
          <a:p>
            <a:pPr marL="357188" lvl="1" indent="-357188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993300"/>
                </a:solidFill>
              </a:rPr>
              <a:t>Contraction = contraction of space</a:t>
            </a:r>
          </a:p>
          <a:p>
            <a:pPr marL="357188" lvl="1" indent="-357188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993300"/>
                </a:solidFill>
              </a:rPr>
              <a:t>Dilation = dilation of “time”</a:t>
            </a:r>
          </a:p>
          <a:p>
            <a:pPr marL="357188" lvl="1" indent="-357188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993300"/>
                </a:solidFill>
              </a:rPr>
              <a:t>Speed of light truly constant in all frames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764069" y="3615392"/>
            <a:ext cx="4384819" cy="12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de-DE" sz="1400" dirty="0">
                <a:solidFill>
                  <a:srgbClr val="124B6E"/>
                </a:solidFill>
              </a:rPr>
              <a:t>             </a:t>
            </a:r>
            <a:r>
              <a:rPr lang="en-US" altLang="de-DE" sz="1400" u="sng" dirty="0">
                <a:solidFill>
                  <a:srgbClr val="124B6E"/>
                </a:solidFill>
              </a:rPr>
              <a:t>Lorentz</a:t>
            </a:r>
            <a:r>
              <a:rPr lang="en-US" altLang="de-DE" sz="1400" dirty="0">
                <a:solidFill>
                  <a:srgbClr val="124B6E"/>
                </a:solidFill>
              </a:rPr>
              <a:t>:</a:t>
            </a:r>
          </a:p>
          <a:p>
            <a:pPr marL="269875" indent="-269875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124B6E"/>
                </a:solidFill>
              </a:rPr>
              <a:t>Contraction = contraction of fields and objects</a:t>
            </a:r>
          </a:p>
          <a:p>
            <a:pPr marL="269875" indent="-269875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124B6E"/>
                </a:solidFill>
              </a:rPr>
              <a:t>Dilation = dilation of oscillators (micro and macro)</a:t>
            </a:r>
          </a:p>
          <a:p>
            <a:pPr marL="269875" indent="-269875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de-DE" sz="1400" dirty="0">
                <a:solidFill>
                  <a:srgbClr val="124B6E"/>
                </a:solidFill>
              </a:rPr>
              <a:t>Speed of light only measured as constant </a:t>
            </a:r>
            <a:endParaRPr lang="en-US" altLang="de-DE" dirty="0">
              <a:solidFill>
                <a:srgbClr val="124B6E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39925" y="4985370"/>
            <a:ext cx="7569275" cy="6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4D4D4D"/>
                </a:solidFill>
              </a:rPr>
              <a:t>The equivalence of both interpretations in all practical cases </a:t>
            </a:r>
            <a:r>
              <a:rPr lang="en-US" altLang="de-DE" sz="1400" dirty="0" smtClean="0">
                <a:solidFill>
                  <a:srgbClr val="4D4D4D"/>
                </a:solidFill>
              </a:rPr>
              <a:t> of SR was </a:t>
            </a:r>
            <a:r>
              <a:rPr lang="en-US" altLang="de-DE" sz="1400" dirty="0">
                <a:solidFill>
                  <a:srgbClr val="4D4D4D"/>
                </a:solidFill>
              </a:rPr>
              <a:t>extensively </a:t>
            </a:r>
            <a:r>
              <a:rPr lang="en-US" altLang="de-DE" sz="1400" dirty="0" smtClean="0">
                <a:solidFill>
                  <a:srgbClr val="4D4D4D"/>
                </a:solidFill>
              </a:rPr>
              <a:t>proven.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1400" dirty="0" smtClean="0">
                <a:solidFill>
                  <a:srgbClr val="4D4D4D"/>
                </a:solidFill>
              </a:rPr>
              <a:t>And it is formally logical as both use the same Lorentz transformation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400" dirty="0">
              <a:solidFill>
                <a:srgbClr val="4D4D4D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38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241178" y="1266825"/>
            <a:ext cx="3636617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000000"/>
                </a:solidFill>
              </a:rPr>
              <a:t>Historisches Entwicklung des Weltverständnis 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" name="Rechteck 2"/>
          <p:cNvSpPr/>
          <p:nvPr/>
        </p:nvSpPr>
        <p:spPr>
          <a:xfrm>
            <a:off x="3915790" y="2160474"/>
            <a:ext cx="421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Rückfall der Physik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923256" y="2877068"/>
            <a:ext cx="834231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 fontAlgn="base">
              <a:lnSpc>
                <a:spcPts val="252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993300"/>
                </a:solidFill>
                <a:latin typeface="Arial" panose="020B0604020202020204" pitchFamily="34" charset="0"/>
              </a:rPr>
              <a:t>Einstein</a:t>
            </a: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– ebenso wie </a:t>
            </a:r>
            <a:r>
              <a:rPr lang="de-DE" altLang="de-DE" sz="1600" dirty="0" smtClean="0">
                <a:solidFill>
                  <a:srgbClr val="993300"/>
                </a:solidFill>
                <a:latin typeface="Arial" panose="020B0604020202020204" pitchFamily="34" charset="0"/>
              </a:rPr>
              <a:t>Heisenberg</a:t>
            </a: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und viele andere – erhielten ihre Bildung im traditionellen deutschen Bildungssystem “Humanistisches Gymnasium”. Dieses bezog sich Platos Vorstellung von Strukturen.</a:t>
            </a:r>
          </a:p>
          <a:p>
            <a:pPr marL="75600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de-DE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Unter diesem Einfluss stand </a:t>
            </a:r>
            <a:r>
              <a:rPr lang="de-DE" altLang="de-DE" sz="1600" dirty="0" smtClean="0">
                <a:solidFill>
                  <a:srgbClr val="993300"/>
                </a:solidFill>
                <a:latin typeface="Arial" panose="020B0604020202020204" pitchFamily="34" charset="0"/>
              </a:rPr>
              <a:t>Einstein</a:t>
            </a: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als er die Relativitätstheorie entwickelte</a:t>
            </a:r>
          </a:p>
          <a:p>
            <a:pPr marL="75600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993300"/>
                </a:solidFill>
                <a:latin typeface="Arial" panose="020B0604020202020204" pitchFamily="34" charset="0"/>
              </a:rPr>
              <a:t>Heisenberg</a:t>
            </a: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bezog sich </a:t>
            </a:r>
            <a:r>
              <a:rPr lang="de-DE" altLang="de-DE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explizit</a:t>
            </a: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auf Plato als er die Quantenmechanik entwickelte.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>
                <a:solidFill>
                  <a:schemeClr val="tx1"/>
                </a:solidFill>
              </a:rPr>
              <a:pPr/>
              <a:t>50</a:t>
            </a:fld>
            <a:endParaRPr lang="de-DE" altLang="de-DE" sz="1400" b="0" baseline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4970757" y="2030758"/>
            <a:ext cx="22504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2000" u="sng" baseline="0" dirty="0">
                <a:solidFill>
                  <a:schemeClr val="tx1"/>
                </a:solidFill>
              </a:rPr>
              <a:t>The next step:</a:t>
            </a:r>
            <a:endParaRPr lang="en-GB" altLang="de-DE" sz="2000" u="sng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505200" y="102235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0496206" y="564214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50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110113" y="2807977"/>
            <a:ext cx="18289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2000" baseline="0" dirty="0" smtClean="0">
                <a:solidFill>
                  <a:srgbClr val="002060"/>
                </a:solidFill>
              </a:rPr>
              <a:t>Gravitation</a:t>
            </a:r>
            <a:endParaRPr lang="en-GB" altLang="de-DE" sz="20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2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chemeClr val="tx1"/>
                </a:solidFill>
              </a:rPr>
              <a:t>www.ag-physics.org /gravity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9D7CBED-AC4C-4867-BB63-CC7F5F9CE45F}" type="slidenum">
              <a:rPr lang="de-DE" altLang="de-DE" sz="1400" b="0" baseline="0">
                <a:solidFill>
                  <a:schemeClr val="tx1"/>
                </a:solidFill>
              </a:rPr>
              <a:pPr/>
              <a:t>51</a:t>
            </a:fld>
            <a:endParaRPr lang="de-DE" altLang="de-DE" sz="1400" b="0" baseline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4426833" y="1214409"/>
            <a:ext cx="3195460" cy="436979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de-DE" sz="1800" baseline="0" dirty="0" smtClean="0">
                <a:solidFill>
                  <a:srgbClr val="002060"/>
                </a:solidFill>
              </a:rPr>
              <a:t>Gravitation </a:t>
            </a:r>
            <a:r>
              <a:rPr lang="en-GB" altLang="de-DE" sz="1800" b="0" baseline="0" dirty="0" smtClean="0">
                <a:solidFill>
                  <a:srgbClr val="002060"/>
                </a:solidFill>
              </a:rPr>
              <a:t>(without mass)</a:t>
            </a:r>
            <a:endParaRPr lang="en-GB" altLang="de-DE" sz="1800" b="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505200" y="102235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de-DE" altLang="de-DE" sz="1800" baseline="0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0496206" y="564214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800" baseline="0"/>
              <a:t>‘</a:t>
            </a:r>
            <a:endParaRPr lang="de-DE" altLang="de-DE" sz="2000" baseline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2000" baseline="0"/>
          </a:p>
        </p:txBody>
      </p: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1516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11156449-9A02-4C27-8556-55F18E6041EB}" type="slidenum">
                <a:rPr lang="de-DE" altLang="de-DE" baseline="0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51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133538" y="2981781"/>
            <a:ext cx="7997135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600" u="sng" dirty="0">
                <a:solidFill>
                  <a:srgbClr val="002060"/>
                </a:solidFill>
                <a:latin typeface="Arial" panose="020B0604020202020204" pitchFamily="34" charset="0"/>
              </a:rPr>
              <a:t>Einstein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 initially started a new approach for gravitation (1911)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Starting point: The speed of light </a:t>
            </a:r>
            <a:r>
              <a:rPr lang="en-GB" altLang="de-DE" sz="1600" i="1" dirty="0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 is reduced in a gravitational field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But Einstein’s </a:t>
            </a:r>
            <a:r>
              <a:rPr lang="en-GB" altLang="de-DE" sz="1600" dirty="0">
                <a:solidFill>
                  <a:srgbClr val="C00000"/>
                </a:solidFill>
                <a:latin typeface="Arial" panose="020B0604020202020204" pitchFamily="34" charset="0"/>
              </a:rPr>
              <a:t>equation for </a:t>
            </a:r>
            <a:r>
              <a:rPr lang="en-GB" altLang="de-DE" sz="1600" i="1" dirty="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was </a:t>
            </a:r>
            <a:r>
              <a:rPr lang="en-GB" altLang="de-DE" sz="1600" i="1" dirty="0">
                <a:solidFill>
                  <a:srgbClr val="002060"/>
                </a:solidFill>
                <a:latin typeface="Arial" panose="020B0604020202020204" pitchFamily="34" charset="0"/>
              </a:rPr>
              <a:t>wrong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 (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GB" altLang="de-DE" sz="1600" i="1" dirty="0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 not taken as direction dependent)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Einstein returned to the Newtonian understanding, i.e. mass causes gravity – </a:t>
            </a:r>
            <a:r>
              <a:rPr lang="en-GB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GB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GB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and 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he produced his theory based on curved space-time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But: With the </a:t>
            </a:r>
            <a:r>
              <a:rPr lang="en-GB" altLang="de-DE" sz="1600" dirty="0">
                <a:solidFill>
                  <a:srgbClr val="C00000"/>
                </a:solidFill>
                <a:latin typeface="Arial" panose="020B0604020202020204" pitchFamily="34" charset="0"/>
              </a:rPr>
              <a:t>correct equation 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all aspects of gravitation can be deduced including the relativistic ones – so the results are according GRT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So gravitation </a:t>
            </a:r>
            <a:r>
              <a:rPr lang="en-GB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is independent </a:t>
            </a: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of </a:t>
            </a:r>
            <a:r>
              <a:rPr lang="en-GB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mass</a:t>
            </a:r>
            <a:endParaRPr lang="en-GB" altLang="de-DE" sz="16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65365" y="1771082"/>
            <a:ext cx="758348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85763">
              <a:spcBef>
                <a:spcPct val="0"/>
              </a:spcBef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Why is gravity related to mass?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altLang="de-DE" sz="1600" dirty="0">
                <a:solidFill>
                  <a:srgbClr val="002060"/>
                </a:solidFill>
                <a:latin typeface="Arial" panose="020B0604020202020204" pitchFamily="34" charset="0"/>
              </a:rPr>
              <a:t>Newton did not have an alternative to characterize matter. Elementary particles were unknown at his time.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21E75-CD11-42FF-97A3-47A5E36CB819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2240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1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F04E7DE1-A899-4A12-B432-09FCC907C5A9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52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3587339" y="2731806"/>
            <a:ext cx="487444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u="sng" dirty="0">
                <a:solidFill>
                  <a:srgbClr val="006699"/>
                </a:solidFill>
              </a:rPr>
              <a:t>The </a:t>
            </a:r>
            <a:r>
              <a:rPr lang="de-DE" altLang="de-DE" sz="1800" u="sng" dirty="0" err="1" smtClean="0">
                <a:solidFill>
                  <a:srgbClr val="006699"/>
                </a:solidFill>
              </a:rPr>
              <a:t>Lorentzian</a:t>
            </a:r>
            <a:r>
              <a:rPr lang="de-DE" altLang="de-DE" sz="1800" u="sng" dirty="0" smtClean="0">
                <a:solidFill>
                  <a:srgbClr val="006699"/>
                </a:solidFill>
              </a:rPr>
              <a:t> Ansatz </a:t>
            </a:r>
            <a:r>
              <a:rPr lang="de-DE" altLang="de-DE" sz="1800" u="sng" dirty="0" err="1" smtClean="0">
                <a:solidFill>
                  <a:srgbClr val="006699"/>
                </a:solidFill>
              </a:rPr>
              <a:t>is</a:t>
            </a:r>
            <a:r>
              <a:rPr lang="de-DE" altLang="de-DE" sz="18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800" u="sng" dirty="0" err="1" smtClean="0">
                <a:solidFill>
                  <a:srgbClr val="006699"/>
                </a:solidFill>
              </a:rPr>
              <a:t>based</a:t>
            </a:r>
            <a:r>
              <a:rPr lang="de-DE" altLang="de-DE" sz="1800" u="sng" dirty="0" smtClean="0">
                <a:solidFill>
                  <a:srgbClr val="006699"/>
                </a:solidFill>
              </a:rPr>
              <a:t> on 2 </a:t>
            </a:r>
            <a:r>
              <a:rPr lang="de-DE" altLang="de-DE" sz="1800" u="sng" dirty="0" err="1" smtClean="0">
                <a:solidFill>
                  <a:srgbClr val="006699"/>
                </a:solidFill>
              </a:rPr>
              <a:t>points</a:t>
            </a:r>
            <a:r>
              <a:rPr lang="de-DE" altLang="de-DE" sz="1800" u="sng" dirty="0" smtClean="0">
                <a:solidFill>
                  <a:srgbClr val="006699"/>
                </a:solidFill>
              </a:rPr>
              <a:t>:</a:t>
            </a:r>
            <a:endParaRPr lang="de-DE" altLang="de-DE" sz="1800" dirty="0">
              <a:solidFill>
                <a:srgbClr val="006699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dirty="0">
              <a:solidFill>
                <a:srgbClr val="006699"/>
              </a:solidFill>
            </a:endParaRP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3831432" y="3241393"/>
            <a:ext cx="43862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 dirty="0">
                <a:solidFill>
                  <a:srgbClr val="006699"/>
                </a:solidFill>
              </a:rPr>
              <a:t>  </a:t>
            </a:r>
            <a:r>
              <a:rPr lang="en-US" altLang="de-DE" sz="1800" b="1" i="1" dirty="0">
                <a:solidFill>
                  <a:srgbClr val="006699"/>
                </a:solidFill>
              </a:rPr>
              <a:t>c</a:t>
            </a:r>
            <a:r>
              <a:rPr lang="en-US" altLang="de-DE" sz="1800" dirty="0">
                <a:solidFill>
                  <a:srgbClr val="006699"/>
                </a:solidFill>
              </a:rPr>
              <a:t> </a:t>
            </a:r>
            <a:r>
              <a:rPr lang="en-US" altLang="de-DE" sz="1800" dirty="0" smtClean="0">
                <a:solidFill>
                  <a:srgbClr val="006699"/>
                </a:solidFill>
              </a:rPr>
              <a:t>is </a:t>
            </a:r>
            <a:r>
              <a:rPr lang="en-US" altLang="de-DE" sz="1800" dirty="0">
                <a:solidFill>
                  <a:srgbClr val="006699"/>
                </a:solidFill>
              </a:rPr>
              <a:t>variable in a gravitational field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 dirty="0">
                <a:solidFill>
                  <a:srgbClr val="006699"/>
                </a:solidFill>
              </a:rPr>
              <a:t>  Oscillation with </a:t>
            </a:r>
            <a:r>
              <a:rPr lang="en-US" altLang="de-DE" sz="1800" b="1" i="1" dirty="0">
                <a:solidFill>
                  <a:srgbClr val="006699"/>
                </a:solidFill>
              </a:rPr>
              <a:t>c</a:t>
            </a:r>
            <a:r>
              <a:rPr lang="en-US" altLang="de-DE" sz="1800" dirty="0">
                <a:solidFill>
                  <a:srgbClr val="006699"/>
                </a:solidFill>
              </a:rPr>
              <a:t> in elem. particles</a:t>
            </a:r>
          </a:p>
        </p:txBody>
      </p:sp>
      <p:sp>
        <p:nvSpPr>
          <p:cNvPr id="52233" name="Rectangle 2"/>
          <p:cNvSpPr>
            <a:spLocks noChangeArrowheads="1"/>
          </p:cNvSpPr>
          <p:nvPr/>
        </p:nvSpPr>
        <p:spPr bwMode="auto">
          <a:xfrm>
            <a:off x="5465949" y="1120777"/>
            <a:ext cx="1101351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</a:rPr>
              <a:t> </a:t>
            </a:r>
            <a:r>
              <a:rPr lang="de-DE" altLang="de-DE" sz="1800" b="1" dirty="0" smtClean="0">
                <a:solidFill>
                  <a:srgbClr val="993300"/>
                </a:solidFill>
              </a:rPr>
              <a:t>Gravity</a:t>
            </a:r>
            <a:endParaRPr lang="de-DE" altLang="de-DE" sz="1800" b="1" dirty="0">
              <a:solidFill>
                <a:srgbClr val="000000"/>
              </a:solidFill>
            </a:endParaRP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788569" y="4253066"/>
            <a:ext cx="4471988" cy="10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1800" dirty="0">
                <a:solidFill>
                  <a:srgbClr val="006699"/>
                </a:solidFill>
              </a:rPr>
              <a:t>This is sufficient and explains everything!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1600" dirty="0">
                <a:solidFill>
                  <a:srgbClr val="006699"/>
                </a:solidFill>
              </a:rPr>
              <a:t>No curved 4-dimensional</a:t>
            </a:r>
            <a:br>
              <a:rPr lang="en-US" altLang="de-DE" sz="1600" dirty="0">
                <a:solidFill>
                  <a:srgbClr val="006699"/>
                </a:solidFill>
              </a:rPr>
            </a:br>
            <a:r>
              <a:rPr lang="en-US" altLang="de-DE" sz="1600" dirty="0">
                <a:solidFill>
                  <a:srgbClr val="006699"/>
                </a:solidFill>
              </a:rPr>
              <a:t>space-time,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600" dirty="0">
                <a:solidFill>
                  <a:srgbClr val="006699"/>
                </a:solidFill>
              </a:rPr>
              <a:t>But Euclidian geometry!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915064" y="1565277"/>
            <a:ext cx="8126083" cy="13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600" u="sng" dirty="0" smtClean="0">
                <a:solidFill>
                  <a:srgbClr val="006699"/>
                </a:solidFill>
              </a:rPr>
              <a:t/>
            </a:r>
            <a:br>
              <a:rPr lang="de-DE" altLang="de-DE" sz="1600" u="sng" dirty="0" smtClean="0">
                <a:solidFill>
                  <a:srgbClr val="006699"/>
                </a:solidFill>
              </a:rPr>
            </a:br>
            <a:r>
              <a:rPr lang="de-DE" altLang="de-DE" sz="1600" u="sng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special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relativity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the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Lorenzian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relativity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is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a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bit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simpler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than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Einstein‘s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. </a:t>
            </a:r>
            <a:br>
              <a:rPr lang="de-DE" altLang="de-DE" sz="1600" u="sng" dirty="0" smtClean="0">
                <a:solidFill>
                  <a:srgbClr val="006699"/>
                </a:solidFill>
              </a:rPr>
            </a:br>
            <a:r>
              <a:rPr lang="de-DE" altLang="de-DE" sz="1600" u="sng" dirty="0" smtClean="0">
                <a:solidFill>
                  <a:srgbClr val="006699"/>
                </a:solidFill>
              </a:rPr>
              <a:t>But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Gravity (so GRT)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the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difference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is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 </a:t>
            </a:r>
            <a:r>
              <a:rPr lang="de-DE" altLang="de-DE" sz="1600" u="sng" dirty="0" err="1" smtClean="0">
                <a:solidFill>
                  <a:srgbClr val="006699"/>
                </a:solidFill>
              </a:rPr>
              <a:t>dramatic</a:t>
            </a:r>
            <a:r>
              <a:rPr lang="de-DE" altLang="de-DE" sz="1600" u="sng" dirty="0" smtClean="0">
                <a:solidFill>
                  <a:srgbClr val="006699"/>
                </a:solidFill>
              </a:rPr>
              <a:t>.</a:t>
            </a:r>
            <a:endParaRPr lang="de-DE" altLang="de-DE" sz="1600" dirty="0">
              <a:solidFill>
                <a:srgbClr val="006699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dirty="0">
              <a:solidFill>
                <a:srgbClr val="006699"/>
              </a:solidFill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9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utoUpdateAnimBg="0"/>
      <p:bldP spid="21510" grpId="0"/>
      <p:bldP spid="21511" grpId="0"/>
      <p:bldP spid="21515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5325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1C49BB-EA89-4FC5-A4E2-C5FC6DFFEB63}" type="slidenum">
              <a:rPr lang="de-DE" altLang="de-DE" smtClean="0">
                <a:solidFill>
                  <a:srgbClr val="000000"/>
                </a:solidFill>
              </a:rPr>
              <a:pPr/>
              <a:t>53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7650" y="1143000"/>
            <a:ext cx="3848100" cy="552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de-DE" sz="1600" b="1"/>
              <a:t>The Shapiro-Experiment:</a:t>
            </a:r>
            <a:br>
              <a:rPr lang="en-GB" altLang="de-DE" sz="1600" b="1"/>
            </a:br>
            <a:endParaRPr lang="de-DE" altLang="de-DE" sz="1600" b="1"/>
          </a:p>
        </p:txBody>
      </p:sp>
      <p:pic>
        <p:nvPicPr>
          <p:cNvPr id="111619" name="Picture 3" descr="shap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860551"/>
            <a:ext cx="5029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 descr="shapison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460750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6432550" y="33845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/>
            </a:r>
            <a:br>
              <a:rPr lang="de-DE" altLang="de-DE" sz="2400">
                <a:solidFill>
                  <a:srgbClr val="000000"/>
                </a:solidFill>
              </a:rPr>
            </a:br>
            <a:r>
              <a:rPr lang="de-DE" altLang="de-DE" sz="2400" b="1">
                <a:solidFill>
                  <a:srgbClr val="000000"/>
                </a:solidFill>
                <a:sym typeface="Symbol" panose="05050102010706020507" pitchFamily="18" charset="2"/>
              </a:rPr>
              <a:t></a:t>
            </a:r>
            <a:r>
              <a:rPr lang="de-DE" altLang="de-DE" b="1">
                <a:solidFill>
                  <a:srgbClr val="000000"/>
                </a:solidFill>
              </a:rPr>
              <a:t/>
            </a:r>
            <a:br>
              <a:rPr lang="de-DE" altLang="de-DE" b="1">
                <a:solidFill>
                  <a:srgbClr val="000000"/>
                </a:solidFill>
              </a:rPr>
            </a:b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365750" y="26987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/>
            </a:r>
            <a:br>
              <a:rPr lang="de-DE" altLang="de-DE" sz="2400">
                <a:solidFill>
                  <a:srgbClr val="000000"/>
                </a:solidFill>
              </a:rPr>
            </a:br>
            <a:r>
              <a:rPr lang="de-DE" altLang="de-DE" sz="2400" b="1">
                <a:solidFill>
                  <a:srgbClr val="000000"/>
                </a:solidFill>
                <a:sym typeface="Symbol" panose="05050102010706020507" pitchFamily="18" charset="2"/>
              </a:rPr>
              <a:t></a:t>
            </a:r>
            <a:r>
              <a:rPr lang="de-DE" altLang="de-DE" b="1">
                <a:solidFill>
                  <a:srgbClr val="000000"/>
                </a:solidFill>
              </a:rPr>
              <a:t/>
            </a:r>
            <a:br>
              <a:rPr lang="de-DE" altLang="de-DE" b="1">
                <a:solidFill>
                  <a:srgbClr val="000000"/>
                </a:solidFill>
              </a:rPr>
            </a:b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7042150" y="415607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406900" y="253047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3260" name="Rectangle 10"/>
          <p:cNvSpPr>
            <a:spLocks noChangeArrowheads="1"/>
          </p:cNvSpPr>
          <p:nvPr/>
        </p:nvSpPr>
        <p:spPr bwMode="auto">
          <a:xfrm>
            <a:off x="1524001" y="297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070476" y="5170488"/>
            <a:ext cx="2500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300" i="1">
                <a:solidFill>
                  <a:srgbClr val="000000"/>
                </a:solidFill>
              </a:rPr>
              <a:t>P=1/2 or 1 depending on direction</a:t>
            </a:r>
          </a:p>
        </p:txBody>
      </p:sp>
      <p:grpSp>
        <p:nvGrpSpPr>
          <p:cNvPr id="53262" name="Group 12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3271" name="Picture 13" descr="Layout_neu120208_schmal_unten-txt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72" name="Text Box 14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BF5688FE-23B0-480C-B641-EA147921FBF9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111632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5127625" y="3441701"/>
          <a:ext cx="10048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CorelDRAW" r:id="rId7" imgW="1630866" imgH="1493264" progId="CorelDRAW.Graphic.11">
                  <p:embed/>
                </p:oleObj>
              </mc:Choice>
              <mc:Fallback>
                <p:oleObj name="CorelDRAW" r:id="rId7" imgW="1630866" imgH="1493264" progId="CorelDRAW.Graphic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441701"/>
                        <a:ext cx="100488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36" name="Picture 20" descr="c-grav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038726"/>
            <a:ext cx="199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151063" y="4364039"/>
            <a:ext cx="133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de-DE" sz="1400" i="1">
                <a:solidFill>
                  <a:srgbClr val="193767"/>
                </a:solidFill>
              </a:rPr>
              <a:t>Physical / measured</a:t>
            </a:r>
            <a:r>
              <a:rPr lang="de-DE" altLang="de-DE" sz="1400" i="1">
                <a:solidFill>
                  <a:srgbClr val="193767"/>
                </a:solidFill>
              </a:rPr>
              <a:t>:</a:t>
            </a: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3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5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utoUpdateAnimBg="0"/>
      <p:bldP spid="111622" grpId="0" autoUpdateAnimBg="0"/>
      <p:bldP spid="111623" grpId="0" autoUpdateAnimBg="0"/>
      <p:bldP spid="111624" grpId="0" autoUpdateAnimBg="0"/>
      <p:bldP spid="111625" grpId="0" autoUpdateAnimBg="0"/>
      <p:bldP spid="111627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F468C-7E4B-4113-AB41-9EB293CDAC6E}" type="slidenum">
              <a:rPr lang="de-DE" altLang="de-DE" smtClean="0">
                <a:solidFill>
                  <a:srgbClr val="000000"/>
                </a:solidFill>
              </a:rPr>
              <a:pPr/>
              <a:t>54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224339" y="1268414"/>
            <a:ext cx="3671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</a:rPr>
              <a:t/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 err="1">
                <a:solidFill>
                  <a:srgbClr val="000000"/>
                </a:solidFill>
              </a:rPr>
              <a:t>Particle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with</a:t>
            </a:r>
            <a:r>
              <a:rPr lang="de-DE" altLang="de-DE" sz="1600" dirty="0">
                <a:solidFill>
                  <a:srgbClr val="000000"/>
                </a:solidFill>
              </a:rPr>
              <a:t> internal </a:t>
            </a:r>
            <a:r>
              <a:rPr lang="de-DE" altLang="de-DE" sz="1600" dirty="0" err="1">
                <a:solidFill>
                  <a:srgbClr val="000000"/>
                </a:solidFill>
              </a:rPr>
              <a:t>oscillation</a:t>
            </a:r>
            <a:r>
              <a:rPr lang="en-GB" altLang="de-DE" sz="1600" b="1" dirty="0">
                <a:solidFill>
                  <a:srgbClr val="000000"/>
                </a:solidFill>
              </a:rPr>
              <a:t/>
            </a:r>
            <a:br>
              <a:rPr lang="en-GB" altLang="de-DE" sz="1600" b="1" dirty="0">
                <a:solidFill>
                  <a:srgbClr val="000000"/>
                </a:solidFill>
              </a:rPr>
            </a:br>
            <a:endParaRPr lang="en-GB" altLang="de-DE" sz="1600" b="1" dirty="0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5624514" y="2543136"/>
            <a:ext cx="3927475" cy="349250"/>
            <a:chOff x="2528" y="2151"/>
            <a:chExt cx="2474" cy="220"/>
          </a:xfrm>
        </p:grpSpPr>
        <p:sp>
          <p:nvSpPr>
            <p:cNvPr id="40987" name="Rectangle 13"/>
            <p:cNvSpPr>
              <a:spLocks noChangeArrowheads="1"/>
            </p:cNvSpPr>
            <p:nvPr/>
          </p:nvSpPr>
          <p:spPr bwMode="auto">
            <a:xfrm>
              <a:off x="2528" y="2158"/>
              <a:ext cx="5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orbit</a:t>
              </a:r>
              <a:endParaRPr lang="en-GB" altLang="de-DE" sz="1600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8" name="Rectangle 14"/>
            <p:cNvSpPr>
              <a:spLocks noChangeArrowheads="1"/>
            </p:cNvSpPr>
            <p:nvPr/>
          </p:nvSpPr>
          <p:spPr bwMode="auto">
            <a:xfrm>
              <a:off x="3370" y="2151"/>
              <a:ext cx="16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(Spin, mag. moment)</a:t>
              </a:r>
              <a:endParaRPr lang="en-GB" altLang="de-DE" sz="1600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7663" name="Picture 15" descr="img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66130"/>
            <a:ext cx="26987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8" name="Group 1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40985" name="Picture 20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6" name="Text Box 2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08958D67-76A4-4A15-8A28-12D72DE56DA2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27680" name="Group 32"/>
          <p:cNvGrpSpPr>
            <a:grpSpLocks/>
          </p:cNvGrpSpPr>
          <p:nvPr/>
        </p:nvGrpSpPr>
        <p:grpSpPr bwMode="auto">
          <a:xfrm>
            <a:off x="5591176" y="1956934"/>
            <a:ext cx="3575050" cy="369888"/>
            <a:chOff x="2533" y="1632"/>
            <a:chExt cx="2252" cy="233"/>
          </a:xfrm>
        </p:grpSpPr>
        <p:sp>
          <p:nvSpPr>
            <p:cNvPr id="40983" name="Rectangle 8"/>
            <p:cNvSpPr>
              <a:spLocks noChangeArrowheads="1"/>
            </p:cNvSpPr>
            <p:nvPr/>
          </p:nvSpPr>
          <p:spPr bwMode="auto">
            <a:xfrm>
              <a:off x="3392" y="1645"/>
              <a:ext cx="1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(Einstein / Planck</a:t>
              </a:r>
              <a:r>
                <a:rPr lang="en-GB" altLang="de-DE" sz="1600" b="1" i="1" dirty="0">
                  <a:solidFill>
                    <a:srgbClr val="000000"/>
                  </a:solidFill>
                </a:rPr>
                <a:t>)</a:t>
              </a:r>
              <a:endParaRPr lang="en-GB" altLang="de-DE" sz="1600" b="1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4" name="Text Box 30"/>
            <p:cNvSpPr txBox="1">
              <a:spLocks noChangeArrowheads="1"/>
            </p:cNvSpPr>
            <p:nvPr/>
          </p:nvSpPr>
          <p:spPr bwMode="auto">
            <a:xfrm>
              <a:off x="2533" y="1632"/>
              <a:ext cx="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i="1" dirty="0">
                  <a:solidFill>
                    <a:srgbClr val="000000"/>
                  </a:solidFill>
                  <a:sym typeface="Symbol" panose="05050102010706020507" pitchFamily="18" charset="2"/>
                </a:rPr>
                <a:t></a:t>
              </a:r>
              <a:r>
                <a:rPr lang="de-DE" altLang="de-DE" i="1" dirty="0">
                  <a:solidFill>
                    <a:srgbClr val="000000"/>
                  </a:solidFill>
                </a:rPr>
                <a:t> = E / h</a:t>
              </a:r>
            </a:p>
          </p:txBody>
        </p:sp>
      </p:grp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5624514" y="2239551"/>
            <a:ext cx="2530475" cy="371146"/>
            <a:chOff x="2534" y="1871"/>
            <a:chExt cx="1594" cy="344"/>
          </a:xfrm>
        </p:grpSpPr>
        <p:sp>
          <p:nvSpPr>
            <p:cNvPr id="40981" name="Rectangle 9"/>
            <p:cNvSpPr>
              <a:spLocks noChangeArrowheads="1"/>
            </p:cNvSpPr>
            <p:nvPr/>
          </p:nvSpPr>
          <p:spPr bwMode="auto">
            <a:xfrm>
              <a:off x="3384" y="1901"/>
              <a:ext cx="74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(Dilation</a:t>
              </a:r>
              <a:r>
                <a:rPr lang="en-GB" altLang="de-DE" sz="1600" b="1" i="1" dirty="0">
                  <a:solidFill>
                    <a:srgbClr val="000000"/>
                  </a:solidFill>
                </a:rPr>
                <a:t>)</a:t>
              </a:r>
              <a:endParaRPr lang="en-GB" altLang="de-DE" sz="1600" b="1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2" name="Text Box 35"/>
            <p:cNvSpPr txBox="1">
              <a:spLocks noChangeArrowheads="1"/>
            </p:cNvSpPr>
            <p:nvPr/>
          </p:nvSpPr>
          <p:spPr bwMode="auto">
            <a:xfrm>
              <a:off x="2534" y="1871"/>
              <a:ext cx="783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i="1" dirty="0">
                  <a:solidFill>
                    <a:srgbClr val="000000"/>
                  </a:solidFill>
                  <a:sym typeface="Symbol" panose="05050102010706020507" pitchFamily="18" charset="2"/>
                </a:rPr>
                <a:t>v</a:t>
              </a:r>
              <a:r>
                <a:rPr lang="de-DE" altLang="de-DE" i="1" dirty="0">
                  <a:solidFill>
                    <a:srgbClr val="000000"/>
                  </a:solidFill>
                </a:rPr>
                <a:t> = c</a:t>
              </a:r>
            </a:p>
          </p:txBody>
        </p:sp>
      </p:grpSp>
      <p:grpSp>
        <p:nvGrpSpPr>
          <p:cNvPr id="27691" name="Group 43"/>
          <p:cNvGrpSpPr>
            <a:grpSpLocks/>
          </p:cNvGrpSpPr>
          <p:nvPr/>
        </p:nvGrpSpPr>
        <p:grpSpPr bwMode="auto">
          <a:xfrm>
            <a:off x="5591177" y="3151954"/>
            <a:ext cx="2878137" cy="339725"/>
            <a:chOff x="2515" y="2646"/>
            <a:chExt cx="1813" cy="214"/>
          </a:xfrm>
        </p:grpSpPr>
        <p:sp>
          <p:nvSpPr>
            <p:cNvPr id="40979" name="Rectangle 10"/>
            <p:cNvSpPr>
              <a:spLocks noChangeArrowheads="1"/>
            </p:cNvSpPr>
            <p:nvPr/>
          </p:nvSpPr>
          <p:spPr bwMode="auto">
            <a:xfrm>
              <a:off x="3368" y="264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(Relativity)</a:t>
              </a:r>
              <a:endParaRPr lang="en-GB" altLang="de-DE" sz="1600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0" name="Text Box 40"/>
            <p:cNvSpPr txBox="1">
              <a:spLocks noChangeArrowheads="1"/>
            </p:cNvSpPr>
            <p:nvPr/>
          </p:nvSpPr>
          <p:spPr bwMode="auto">
            <a:xfrm>
              <a:off x="2515" y="2647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i="1" dirty="0">
                  <a:solidFill>
                    <a:srgbClr val="000000"/>
                  </a:solidFill>
                  <a:sym typeface="Symbol" panose="05050102010706020507" pitchFamily="18" charset="2"/>
                </a:rPr>
                <a:t>m</a:t>
              </a:r>
              <a:r>
                <a:rPr lang="de-DE" altLang="de-DE" sz="1600" i="1" dirty="0">
                  <a:solidFill>
                    <a:srgbClr val="000000"/>
                  </a:solidFill>
                </a:rPr>
                <a:t> = 0</a:t>
              </a:r>
            </a:p>
          </p:txBody>
        </p:sp>
      </p:grp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5591177" y="2835013"/>
            <a:ext cx="3487737" cy="339725"/>
            <a:chOff x="2523" y="2368"/>
            <a:chExt cx="2197" cy="214"/>
          </a:xfrm>
        </p:grpSpPr>
        <p:sp>
          <p:nvSpPr>
            <p:cNvPr id="40977" name="Rectangle 12"/>
            <p:cNvSpPr>
              <a:spLocks noChangeArrowheads="1"/>
            </p:cNvSpPr>
            <p:nvPr/>
          </p:nvSpPr>
          <p:spPr bwMode="auto">
            <a:xfrm>
              <a:off x="3376" y="2370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600" i="1" dirty="0">
                  <a:solidFill>
                    <a:srgbClr val="000000"/>
                  </a:solidFill>
                </a:rPr>
                <a:t>(Momentum law)</a:t>
              </a:r>
              <a:endParaRPr lang="en-GB" altLang="de-DE" sz="1600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8" name="Text Box 41"/>
            <p:cNvSpPr txBox="1">
              <a:spLocks noChangeArrowheads="1"/>
            </p:cNvSpPr>
            <p:nvPr/>
          </p:nvSpPr>
          <p:spPr bwMode="auto">
            <a:xfrm>
              <a:off x="2523" y="2368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i="1" dirty="0">
                  <a:solidFill>
                    <a:srgbClr val="000000"/>
                  </a:solidFill>
                  <a:sym typeface="Symbol" panose="05050102010706020507" pitchFamily="18" charset="2"/>
                </a:rPr>
                <a:t>N</a:t>
              </a:r>
              <a:r>
                <a:rPr lang="de-DE" altLang="de-DE" sz="1600" i="1" dirty="0">
                  <a:solidFill>
                    <a:srgbClr val="000000"/>
                  </a:solidFill>
                </a:rPr>
                <a:t> = 2</a:t>
              </a:r>
            </a:p>
          </p:txBody>
        </p:sp>
      </p:grpSp>
      <p:sp>
        <p:nvSpPr>
          <p:cNvPr id="40974" name="Text Box 48"/>
          <p:cNvSpPr txBox="1">
            <a:spLocks noChangeArrowheads="1"/>
          </p:cNvSpPr>
          <p:nvPr/>
        </p:nvSpPr>
        <p:spPr bwMode="auto">
          <a:xfrm>
            <a:off x="10090151" y="1821656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0976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4463372" y="3715604"/>
            <a:ext cx="6664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i="1" dirty="0">
                <a:solidFill>
                  <a:srgbClr val="000000"/>
                </a:solidFill>
              </a:rPr>
              <a:t>The particle mass follows from its extension</a:t>
            </a:r>
            <a:r>
              <a:rPr lang="en-GB" altLang="de-DE" sz="1600" i="1" dirty="0" smtClean="0">
                <a:solidFill>
                  <a:srgbClr val="000000"/>
                </a:solidFill>
              </a:rPr>
              <a:t>. So it is given by the radius.</a:t>
            </a:r>
            <a:endParaRPr lang="en-GB" altLang="de-DE" sz="1600" i="1" dirty="0">
              <a:solidFill>
                <a:srgbClr val="000000"/>
              </a:solidFill>
            </a:endParaRPr>
          </a:p>
        </p:txBody>
      </p:sp>
      <p:pic>
        <p:nvPicPr>
          <p:cNvPr id="30" name="Picture 6" descr="dilath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4" y="4286948"/>
            <a:ext cx="940135" cy="14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700862" y="4803912"/>
            <a:ext cx="3768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i="1" dirty="0">
                <a:solidFill>
                  <a:srgbClr val="000000"/>
                </a:solidFill>
              </a:rPr>
              <a:t>This internal oscillation causes dilation and is anyway a necessary property.</a:t>
            </a: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3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01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29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552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F08C2-E730-44EC-BBA5-BD537012B7E1}" type="slidenum">
              <a:rPr lang="de-DE" altLang="de-DE" smtClean="0">
                <a:solidFill>
                  <a:srgbClr val="000000"/>
                </a:solidFill>
              </a:rPr>
              <a:pPr/>
              <a:t>55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5" y="923925"/>
            <a:ext cx="447675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600" b="1"/>
              <a:t>The gravitational field of the sun:</a:t>
            </a:r>
            <a:endParaRPr lang="de-DE" altLang="de-DE" sz="1600" b="1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993900" y="4495800"/>
            <a:ext cx="472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400" dirty="0">
                <a:solidFill>
                  <a:srgbClr val="000000"/>
                </a:solidFill>
              </a:rPr>
              <a:t>The application of </a:t>
            </a:r>
            <a:r>
              <a:rPr lang="en-GB" altLang="de-DE" sz="1400" dirty="0">
                <a:solidFill>
                  <a:srgbClr val="CC0000"/>
                </a:solidFill>
              </a:rPr>
              <a:t>classical refraction</a:t>
            </a:r>
            <a:r>
              <a:rPr lang="en-GB" altLang="de-DE" sz="1400" dirty="0">
                <a:solidFill>
                  <a:srgbClr val="000000"/>
                </a:solidFill>
              </a:rPr>
              <a:t> yields for the </a:t>
            </a:r>
            <a:r>
              <a:rPr lang="en-GB" altLang="de-DE" sz="1400" dirty="0">
                <a:solidFill>
                  <a:srgbClr val="00CC99">
                    <a:lumMod val="75000"/>
                  </a:srgbClr>
                </a:solidFill>
              </a:rPr>
              <a:t>vertex</a:t>
            </a:r>
            <a:r>
              <a:rPr lang="en-GB" altLang="de-DE" sz="1400" dirty="0">
                <a:solidFill>
                  <a:srgbClr val="000000"/>
                </a:solidFill>
              </a:rPr>
              <a:t>:</a:t>
            </a:r>
            <a:endParaRPr lang="de-DE" altLang="de-D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02636"/>
              </p:ext>
            </p:extLst>
          </p:nvPr>
        </p:nvGraphicFramePr>
        <p:xfrm>
          <a:off x="6775450" y="4440239"/>
          <a:ext cx="7064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" name="Formel" r:id="rId4" imgW="660113" imgH="393529" progId="Equation.3">
                  <p:embed/>
                </p:oleObj>
              </mc:Choice>
              <mc:Fallback>
                <p:oleObj name="Formel" r:id="rId4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440239"/>
                        <a:ext cx="706438" cy="4206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3" name="Picture 5" descr="sunfield-so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4" y="1643064"/>
            <a:ext cx="32527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Freeform 6"/>
          <p:cNvSpPr>
            <a:spLocks/>
          </p:cNvSpPr>
          <p:nvPr/>
        </p:nvSpPr>
        <p:spPr bwMode="auto">
          <a:xfrm>
            <a:off x="4056064" y="2049464"/>
            <a:ext cx="3348037" cy="369887"/>
          </a:xfrm>
          <a:custGeom>
            <a:avLst/>
            <a:gdLst>
              <a:gd name="T0" fmla="*/ 0 w 2109"/>
              <a:gd name="T1" fmla="*/ 2147483646 h 233"/>
              <a:gd name="T2" fmla="*/ 2147483646 w 2109"/>
              <a:gd name="T3" fmla="*/ 2147483646 h 233"/>
              <a:gd name="T4" fmla="*/ 2147483646 w 2109"/>
              <a:gd name="T5" fmla="*/ 2147483646 h 233"/>
              <a:gd name="T6" fmla="*/ 2147483646 w 2109"/>
              <a:gd name="T7" fmla="*/ 2147483646 h 233"/>
              <a:gd name="T8" fmla="*/ 2147483646 w 2109"/>
              <a:gd name="T9" fmla="*/ 2147483646 h 233"/>
              <a:gd name="T10" fmla="*/ 2147483646 w 2109"/>
              <a:gd name="T11" fmla="*/ 2147483646 h 233"/>
              <a:gd name="T12" fmla="*/ 2147483646 w 2109"/>
              <a:gd name="T13" fmla="*/ 2147483646 h 233"/>
              <a:gd name="T14" fmla="*/ 2147483646 w 2109"/>
              <a:gd name="T15" fmla="*/ 2147483646 h 233"/>
              <a:gd name="T16" fmla="*/ 2147483646 w 2109"/>
              <a:gd name="T17" fmla="*/ 2147483646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9" h="233">
                <a:moveTo>
                  <a:pt x="0" y="233"/>
                </a:moveTo>
                <a:cubicBezTo>
                  <a:pt x="82" y="211"/>
                  <a:pt x="164" y="189"/>
                  <a:pt x="245" y="169"/>
                </a:cubicBezTo>
                <a:cubicBezTo>
                  <a:pt x="326" y="149"/>
                  <a:pt x="412" y="131"/>
                  <a:pt x="489" y="111"/>
                </a:cubicBezTo>
                <a:cubicBezTo>
                  <a:pt x="566" y="91"/>
                  <a:pt x="638" y="67"/>
                  <a:pt x="710" y="51"/>
                </a:cubicBezTo>
                <a:cubicBezTo>
                  <a:pt x="782" y="35"/>
                  <a:pt x="853" y="21"/>
                  <a:pt x="919" y="13"/>
                </a:cubicBezTo>
                <a:cubicBezTo>
                  <a:pt x="985" y="5"/>
                  <a:pt x="1031" y="0"/>
                  <a:pt x="1109" y="5"/>
                </a:cubicBezTo>
                <a:cubicBezTo>
                  <a:pt x="1187" y="10"/>
                  <a:pt x="1297" y="29"/>
                  <a:pt x="1387" y="46"/>
                </a:cubicBezTo>
                <a:cubicBezTo>
                  <a:pt x="1477" y="63"/>
                  <a:pt x="1529" y="76"/>
                  <a:pt x="1649" y="106"/>
                </a:cubicBezTo>
                <a:cubicBezTo>
                  <a:pt x="1769" y="136"/>
                  <a:pt x="2033" y="204"/>
                  <a:pt x="2109" y="224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8537575" y="5356226"/>
            <a:ext cx="2114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300">
                <a:solidFill>
                  <a:srgbClr val="000000"/>
                </a:solidFill>
              </a:rPr>
              <a:t>Now: Acceleration at rest!!</a:t>
            </a:r>
            <a:endParaRPr lang="de-DE" altLang="de-DE" sz="13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162176" y="3624263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200" i="1">
                <a:solidFill>
                  <a:srgbClr val="000000"/>
                </a:solidFill>
              </a:rPr>
              <a:t>P=1/2 or 1 depending on direction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057400" y="5011739"/>
            <a:ext cx="4897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0000"/>
                </a:solidFill>
              </a:rPr>
              <a:t>Integrating deflection </a:t>
            </a:r>
            <a:r>
              <a:rPr lang="en-GB" altLang="de-DE" sz="1400" i="1">
                <a:solidFill>
                  <a:srgbClr val="000000"/>
                </a:solidFill>
              </a:rPr>
              <a:t>2</a:t>
            </a:r>
            <a:r>
              <a:rPr lang="en-GB" altLang="de-DE" sz="1600" b="1" i="1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en-GB" altLang="de-DE" sz="1400">
                <a:solidFill>
                  <a:srgbClr val="000000"/>
                </a:solidFill>
              </a:rPr>
              <a:t> from – </a:t>
            </a:r>
            <a:r>
              <a:rPr lang="en-GB" altLang="de-DE" sz="1600">
                <a:solidFill>
                  <a:srgbClr val="000000"/>
                </a:solidFill>
                <a:sym typeface="Symbol" panose="05050102010706020507" pitchFamily="18" charset="2"/>
              </a:rPr>
              <a:t></a:t>
            </a:r>
            <a:r>
              <a:rPr lang="en-GB" altLang="de-DE" sz="12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GB" altLang="de-DE" sz="1400">
                <a:solidFill>
                  <a:srgbClr val="000000"/>
                </a:solidFill>
              </a:rPr>
              <a:t>to + </a:t>
            </a:r>
            <a:r>
              <a:rPr lang="en-GB" altLang="de-DE" sz="1600">
                <a:solidFill>
                  <a:srgbClr val="000000"/>
                </a:solidFill>
                <a:sym typeface="Symbol" panose="05050102010706020507" pitchFamily="18" charset="2"/>
              </a:rPr>
              <a:t></a:t>
            </a:r>
            <a:r>
              <a:rPr lang="en-GB" altLang="de-DE" sz="12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GB" altLang="de-DE" sz="1400">
                <a:solidFill>
                  <a:srgbClr val="000000"/>
                </a:solidFill>
              </a:rPr>
              <a:t>yields: </a:t>
            </a:r>
            <a:r>
              <a:rPr lang="en-GB" altLang="de-DE" sz="1400" b="1">
                <a:solidFill>
                  <a:srgbClr val="0070C0"/>
                </a:solidFill>
              </a:rPr>
              <a:t>1.75</a:t>
            </a:r>
            <a:r>
              <a:rPr lang="en-GB" altLang="de-DE" sz="1400">
                <a:solidFill>
                  <a:srgbClr val="0070C0"/>
                </a:solidFill>
              </a:rPr>
              <a:t> arcsec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0000"/>
                </a:solidFill>
              </a:rPr>
              <a:t>		         ….   with Newton: 0.88 arcsec</a:t>
            </a:r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115723" name="Group 11"/>
          <p:cNvGrpSpPr>
            <a:grpSpLocks/>
          </p:cNvGrpSpPr>
          <p:nvPr/>
        </p:nvGrpSpPr>
        <p:grpSpPr bwMode="auto">
          <a:xfrm>
            <a:off x="6756400" y="2014538"/>
            <a:ext cx="801688" cy="304800"/>
            <a:chOff x="3296" y="1269"/>
            <a:chExt cx="505" cy="192"/>
          </a:xfrm>
        </p:grpSpPr>
        <p:grpSp>
          <p:nvGrpSpPr>
            <p:cNvPr id="55328" name="Group 12"/>
            <p:cNvGrpSpPr>
              <a:grpSpLocks/>
            </p:cNvGrpSpPr>
            <p:nvPr/>
          </p:nvGrpSpPr>
          <p:grpSpPr bwMode="auto">
            <a:xfrm>
              <a:off x="3296" y="1328"/>
              <a:ext cx="336" cy="88"/>
              <a:chOff x="3408" y="1056"/>
              <a:chExt cx="336" cy="88"/>
            </a:xfrm>
          </p:grpSpPr>
          <p:sp>
            <p:nvSpPr>
              <p:cNvPr id="55330" name="Line 13"/>
              <p:cNvSpPr>
                <a:spLocks noChangeShapeType="1"/>
              </p:cNvSpPr>
              <p:nvPr/>
            </p:nvSpPr>
            <p:spPr bwMode="auto">
              <a:xfrm>
                <a:off x="3416" y="1056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331" name="Line 14"/>
              <p:cNvSpPr>
                <a:spLocks noChangeShapeType="1"/>
              </p:cNvSpPr>
              <p:nvPr/>
            </p:nvSpPr>
            <p:spPr bwMode="auto">
              <a:xfrm>
                <a:off x="3408" y="1064"/>
                <a:ext cx="336" cy="8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29" name="Text Box 15"/>
            <p:cNvSpPr txBox="1">
              <a:spLocks noChangeArrowheads="1"/>
            </p:cNvSpPr>
            <p:nvPr/>
          </p:nvSpPr>
          <p:spPr bwMode="auto">
            <a:xfrm>
              <a:off x="3614" y="1269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sz="1400" i="1">
                  <a:solidFill>
                    <a:srgbClr val="0070C0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grpSp>
        <p:nvGrpSpPr>
          <p:cNvPr id="55310" name="Group 1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5326" name="Picture 17" descr="Layout_neu120208_schmal_unten-txt Kop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7" name="Text Box 1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875C72D7-208E-4D04-B0C2-FB6AA6CF5962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2044701" y="5624513"/>
            <a:ext cx="55991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300" b="1" i="1">
                <a:solidFill>
                  <a:srgbClr val="000000"/>
                </a:solidFill>
              </a:rPr>
              <a:t>This was the great breakthrough for Einstein in 1919 (Solar eclipse)!!</a:t>
            </a:r>
            <a:endParaRPr lang="de-DE" altLang="de-DE" sz="13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5737" name="Picture 25" descr="c-grav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9" y="2963863"/>
            <a:ext cx="1495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4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93901" y="2560639"/>
            <a:ext cx="1031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u="sng">
                <a:solidFill>
                  <a:srgbClr val="193767"/>
                </a:solidFill>
              </a:rPr>
              <a:t>Physically:</a:t>
            </a:r>
            <a:endParaRPr lang="de-DE" altLang="de-DE" sz="1400" b="1" u="sng">
              <a:solidFill>
                <a:srgbClr val="19376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reihandform 1"/>
          <p:cNvSpPr/>
          <p:nvPr/>
        </p:nvSpPr>
        <p:spPr>
          <a:xfrm>
            <a:off x="3736976" y="3206751"/>
            <a:ext cx="714375" cy="1139825"/>
          </a:xfrm>
          <a:custGeom>
            <a:avLst/>
            <a:gdLst>
              <a:gd name="connsiteX0" fmla="*/ 508000 w 715263"/>
              <a:gd name="connsiteY0" fmla="*/ 1140178 h 1140178"/>
              <a:gd name="connsiteX1" fmla="*/ 688622 w 715263"/>
              <a:gd name="connsiteY1" fmla="*/ 203200 h 1140178"/>
              <a:gd name="connsiteX2" fmla="*/ 0 w 715263"/>
              <a:gd name="connsiteY2" fmla="*/ 0 h 1140178"/>
              <a:gd name="connsiteX3" fmla="*/ 0 w 715263"/>
              <a:gd name="connsiteY3" fmla="*/ 0 h 11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263" h="1140178">
                <a:moveTo>
                  <a:pt x="508000" y="1140178"/>
                </a:moveTo>
                <a:cubicBezTo>
                  <a:pt x="640644" y="766704"/>
                  <a:pt x="773289" y="393230"/>
                  <a:pt x="688622" y="203200"/>
                </a:cubicBezTo>
                <a:cubicBezTo>
                  <a:pt x="603955" y="1317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CC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CC0000"/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3559176" y="4495800"/>
            <a:ext cx="1368425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5162550" y="2243139"/>
            <a:ext cx="1138238" cy="1139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55320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172076" y="2236788"/>
          <a:ext cx="11350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" name="CorelDRAW" r:id="rId9" imgW="1630866" imgH="1493264" progId="CorelDRAW.Graphic.11">
                  <p:embed/>
                </p:oleObj>
              </mc:Choice>
              <mc:Fallback>
                <p:oleObj name="CorelDRAW" r:id="rId9" imgW="1630866" imgH="1493264" progId="CorelDRAW.Graphic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6" y="2236788"/>
                        <a:ext cx="1135063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>
            <a:off x="5749925" y="1601788"/>
            <a:ext cx="0" cy="4254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666039" y="4511675"/>
            <a:ext cx="750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300" dirty="0">
                <a:solidFill>
                  <a:srgbClr val="00CC99">
                    <a:lumMod val="75000"/>
                  </a:srgbClr>
                </a:solidFill>
              </a:rPr>
              <a:t>Newton</a:t>
            </a:r>
            <a:endParaRPr lang="de-DE" altLang="de-DE" sz="1300" b="1" dirty="0">
              <a:solidFill>
                <a:srgbClr val="00CC9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329489" y="5065714"/>
            <a:ext cx="777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300">
                <a:solidFill>
                  <a:srgbClr val="0070C0"/>
                </a:solidFill>
              </a:rPr>
              <a:t>Einstein</a:t>
            </a:r>
            <a:endParaRPr lang="de-DE" altLang="de-DE" sz="13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3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4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5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8" grpId="0" animBg="1"/>
      <p:bldP spid="115719" grpId="0" autoUpdateAnimBg="0"/>
      <p:bldP spid="115720" grpId="0" autoUpdateAnimBg="0"/>
      <p:bldP spid="115721" grpId="0"/>
      <p:bldP spid="115722" grpId="0" autoUpdateAnimBg="0"/>
      <p:bldP spid="115731" grpId="0" autoUpdateAnimBg="0"/>
      <p:bldP spid="27" grpId="0"/>
      <p:bldP spid="34" grpId="0" autoUpdateAnimBg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573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F3D95-157C-4812-98A4-564D3249DB37}" type="slidenum">
              <a:rPr lang="de-DE" altLang="de-DE" smtClean="0">
                <a:solidFill>
                  <a:srgbClr val="000000"/>
                </a:solidFill>
              </a:rPr>
              <a:pPr/>
              <a:t>56</a:t>
            </a:fld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57348" name="Group 2"/>
          <p:cNvGrpSpPr>
            <a:grpSpLocks/>
          </p:cNvGrpSpPr>
          <p:nvPr/>
        </p:nvGrpSpPr>
        <p:grpSpPr bwMode="auto">
          <a:xfrm>
            <a:off x="5073650" y="2581276"/>
            <a:ext cx="2152650" cy="276225"/>
            <a:chOff x="2226" y="2010"/>
            <a:chExt cx="1356" cy="174"/>
          </a:xfrm>
        </p:grpSpPr>
        <p:sp>
          <p:nvSpPr>
            <p:cNvPr id="57368" name="Oval 3"/>
            <p:cNvSpPr>
              <a:spLocks noChangeArrowheads="1"/>
            </p:cNvSpPr>
            <p:nvPr/>
          </p:nvSpPr>
          <p:spPr bwMode="auto">
            <a:xfrm>
              <a:off x="2226" y="2016"/>
              <a:ext cx="1356" cy="16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57369" name="Line 4"/>
            <p:cNvSpPr>
              <a:spLocks noChangeShapeType="1"/>
            </p:cNvSpPr>
            <p:nvPr/>
          </p:nvSpPr>
          <p:spPr bwMode="auto">
            <a:xfrm flipV="1">
              <a:off x="2886" y="2010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370" name="Line 5"/>
            <p:cNvSpPr>
              <a:spLocks noChangeShapeType="1"/>
            </p:cNvSpPr>
            <p:nvPr/>
          </p:nvSpPr>
          <p:spPr bwMode="auto">
            <a:xfrm flipH="1">
              <a:off x="2838" y="2184"/>
              <a:ext cx="13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19814" name="Picture 6" descr="sp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14600"/>
            <a:ext cx="3829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7"/>
          <p:cNvSpPr>
            <a:spLocks noGrp="1" noChangeArrowheads="1"/>
          </p:cNvSpPr>
          <p:nvPr>
            <p:ph type="title"/>
          </p:nvPr>
        </p:nvSpPr>
        <p:spPr>
          <a:xfrm>
            <a:off x="2159000" y="1384300"/>
            <a:ext cx="7772400" cy="6604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600" b="1"/>
              <a:t>Elementary Particle in a Gravitational Field (with Vertical Axis):</a:t>
            </a:r>
            <a:br>
              <a:rPr lang="en-GB" altLang="de-DE" sz="1600" b="1"/>
            </a:br>
            <a:endParaRPr lang="de-DE" altLang="de-DE" sz="1600" b="1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9237663" y="52244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119817" name="Group 9"/>
          <p:cNvGrpSpPr>
            <a:grpSpLocks/>
          </p:cNvGrpSpPr>
          <p:nvPr/>
        </p:nvGrpSpPr>
        <p:grpSpPr bwMode="auto">
          <a:xfrm>
            <a:off x="6073776" y="5013325"/>
            <a:ext cx="771525" cy="541338"/>
            <a:chOff x="2856" y="3542"/>
            <a:chExt cx="486" cy="341"/>
          </a:xfrm>
        </p:grpSpPr>
        <p:sp>
          <p:nvSpPr>
            <p:cNvPr id="57366" name="Line 10"/>
            <p:cNvSpPr>
              <a:spLocks noChangeShapeType="1"/>
            </p:cNvSpPr>
            <p:nvPr/>
          </p:nvSpPr>
          <p:spPr bwMode="auto">
            <a:xfrm>
              <a:off x="2856" y="3542"/>
              <a:ext cx="0" cy="2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367" name="Text Box 11"/>
            <p:cNvSpPr txBox="1">
              <a:spLocks noChangeArrowheads="1"/>
            </p:cNvSpPr>
            <p:nvPr/>
          </p:nvSpPr>
          <p:spPr bwMode="auto">
            <a:xfrm>
              <a:off x="2901" y="3614"/>
              <a:ext cx="4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 "/>
              </a:pPr>
              <a:r>
                <a:rPr lang="de-DE" altLang="de-DE" sz="1000" b="1">
                  <a:solidFill>
                    <a:srgbClr val="000000"/>
                  </a:solidFill>
                </a:rPr>
                <a:t>Gravit.</a:t>
              </a:r>
              <a:br>
                <a:rPr lang="de-DE" altLang="de-DE" sz="1000" b="1">
                  <a:solidFill>
                    <a:srgbClr val="000000"/>
                  </a:solidFill>
                </a:rPr>
              </a:br>
              <a:r>
                <a:rPr lang="de-DE" altLang="de-DE" sz="1000" b="1">
                  <a:solidFill>
                    <a:srgbClr val="000000"/>
                  </a:solidFill>
                </a:rPr>
                <a:t>Source</a:t>
              </a:r>
              <a:r>
                <a:rPr lang="de-DE" altLang="de-DE" sz="12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19820" name="Freeform 12"/>
          <p:cNvSpPr>
            <a:spLocks/>
          </p:cNvSpPr>
          <p:nvPr/>
        </p:nvSpPr>
        <p:spPr bwMode="auto">
          <a:xfrm>
            <a:off x="6188076" y="2163763"/>
            <a:ext cx="4479925" cy="220662"/>
          </a:xfrm>
          <a:custGeom>
            <a:avLst/>
            <a:gdLst>
              <a:gd name="T0" fmla="*/ 0 w 2822"/>
              <a:gd name="T1" fmla="*/ 0 h 139"/>
              <a:gd name="T2" fmla="*/ 2147483646 w 2822"/>
              <a:gd name="T3" fmla="*/ 2147483646 h 139"/>
              <a:gd name="T4" fmla="*/ 2147483646 w 2822"/>
              <a:gd name="T5" fmla="*/ 2147483646 h 139"/>
              <a:gd name="T6" fmla="*/ 2147483646 w 2822"/>
              <a:gd name="T7" fmla="*/ 2147483646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22" h="139">
                <a:moveTo>
                  <a:pt x="0" y="0"/>
                </a:moveTo>
                <a:cubicBezTo>
                  <a:pt x="478" y="5"/>
                  <a:pt x="957" y="11"/>
                  <a:pt x="1330" y="24"/>
                </a:cubicBezTo>
                <a:cubicBezTo>
                  <a:pt x="1703" y="37"/>
                  <a:pt x="1988" y="58"/>
                  <a:pt x="2237" y="77"/>
                </a:cubicBezTo>
                <a:cubicBezTo>
                  <a:pt x="2486" y="96"/>
                  <a:pt x="2725" y="129"/>
                  <a:pt x="2822" y="139"/>
                </a:cubicBezTo>
              </a:path>
            </a:pathLst>
          </a:custGeom>
          <a:noFill/>
          <a:ln w="28575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54" name="Text Box 13"/>
          <p:cNvSpPr txBox="1">
            <a:spLocks noChangeArrowheads="1"/>
          </p:cNvSpPr>
          <p:nvPr/>
        </p:nvSpPr>
        <p:spPr bwMode="auto">
          <a:xfrm>
            <a:off x="5654675" y="2290764"/>
            <a:ext cx="439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 "/>
            </a:pPr>
            <a:r>
              <a:rPr lang="de-DE" altLang="de-DE" sz="1200" b="1">
                <a:solidFill>
                  <a:srgbClr val="000000"/>
                </a:solidFill>
              </a:rPr>
              <a:t>c</a:t>
            </a:r>
            <a:r>
              <a:rPr lang="de-DE" altLang="de-DE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5840414" y="2020889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 "/>
            </a:pPr>
            <a:r>
              <a:rPr lang="de-DE" altLang="de-DE" sz="1200" b="1">
                <a:solidFill>
                  <a:srgbClr val="000000"/>
                </a:solidFill>
              </a:rPr>
              <a:t>c</a:t>
            </a:r>
            <a:r>
              <a:rPr lang="de-DE" altLang="de-DE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7108825" y="479425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b="1">
                <a:solidFill>
                  <a:srgbClr val="006699"/>
                </a:solidFill>
              </a:rPr>
              <a:t>No dependency on the mass!</a:t>
            </a:r>
            <a:endParaRPr lang="de-DE" altLang="de-DE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7357" name="Group 1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7364" name="Picture 17" descr="Layout_neu120208_schmal_unten-txt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5" name="Text Box 1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E70F799C-87B8-419D-AB3D-BC03766C3FEF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aphicFrame>
        <p:nvGraphicFramePr>
          <p:cNvPr id="119827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8483600" y="3538538"/>
          <a:ext cx="85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Formel" r:id="rId6" imgW="660113" imgH="393529" progId="Equation.3">
                  <p:embed/>
                </p:oleObj>
              </mc:Choice>
              <mc:Fallback>
                <p:oleObj name="Formel" r:id="rId6" imgW="660113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3538538"/>
                        <a:ext cx="850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8064501" y="4059238"/>
            <a:ext cx="229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0000"/>
                </a:solidFill>
              </a:rPr>
              <a:t>= Newton’s law of gravity</a:t>
            </a:r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3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7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utoUpdateAnimBg="0"/>
      <p:bldP spid="119820" grpId="0" animBg="1"/>
      <p:bldP spid="119822" grpId="0" autoUpdateAnimBg="0"/>
      <p:bldP spid="119823" grpId="0" autoUpdateAnimBg="0"/>
      <p:bldP spid="2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593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317C16C-105E-4DF6-B45A-97E8E94E002F}" type="slidenum">
              <a:rPr lang="de-DE" altLang="de-DE" sz="1400" b="0" baseline="0">
                <a:solidFill>
                  <a:srgbClr val="000000"/>
                </a:solidFill>
              </a:rPr>
              <a:pPr/>
              <a:t>57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44938" y="2346325"/>
            <a:ext cx="48688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    </a:t>
            </a:r>
            <a:r>
              <a:rPr lang="en-GB" altLang="de-DE" b="0" baseline="0" dirty="0">
                <a:solidFill>
                  <a:srgbClr val="000000"/>
                </a:solidFill>
              </a:rPr>
              <a:t>Gravity is the change of the speed of light </a:t>
            </a:r>
            <a:br>
              <a:rPr lang="en-GB" altLang="de-DE" b="0" baseline="0" dirty="0">
                <a:solidFill>
                  <a:srgbClr val="000000"/>
                </a:solidFill>
              </a:rPr>
            </a:br>
            <a:r>
              <a:rPr lang="en-GB" altLang="de-DE" b="0" baseline="0" dirty="0">
                <a:solidFill>
                  <a:srgbClr val="000000"/>
                </a:solidFill>
              </a:rPr>
              <a:t>       in the vicinity of an object </a:t>
            </a:r>
            <a:br>
              <a:rPr lang="en-GB" altLang="de-DE" b="0" baseline="0" dirty="0">
                <a:solidFill>
                  <a:srgbClr val="000000"/>
                </a:solidFill>
              </a:rPr>
            </a:br>
            <a:endParaRPr lang="en-GB" altLang="de-DE" b="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581400" y="106680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 baseline="0">
                <a:solidFill>
                  <a:srgbClr val="000000"/>
                </a:solidFill>
              </a:rPr>
              <a:t/>
            </a:r>
            <a:br>
              <a:rPr lang="de-DE" altLang="de-DE" sz="2400" b="0" baseline="0">
                <a:solidFill>
                  <a:srgbClr val="000000"/>
                </a:solidFill>
              </a:rPr>
            </a:br>
            <a:r>
              <a:rPr lang="en-GB" altLang="de-DE" sz="1800" baseline="0">
                <a:solidFill>
                  <a:srgbClr val="000000"/>
                </a:solidFill>
              </a:rPr>
              <a:t>What is Gravity?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9347200" y="57546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59403" name="Group 14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9405" name="Picture 1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6" name="Text Box 16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505430BC-22D6-43BD-BB25-32817C139C51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57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3539332" y="3310213"/>
            <a:ext cx="49704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0" baseline="0" dirty="0" smtClean="0">
                <a:solidFill>
                  <a:srgbClr val="000066"/>
                </a:solidFill>
              </a:rPr>
              <a:t>So:  </a:t>
            </a:r>
            <a:r>
              <a:rPr lang="en-GB" altLang="de-DE" b="0" baseline="0" dirty="0">
                <a:solidFill>
                  <a:srgbClr val="000066"/>
                </a:solidFill>
              </a:rPr>
              <a:t>What is the physical reason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r>
              <a:rPr lang="en-GB" altLang="de-DE" b="0" baseline="0" dirty="0">
                <a:solidFill>
                  <a:srgbClr val="000066"/>
                </a:solidFill>
              </a:rPr>
              <a:t>for the change of the speed of light  ‘c’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r>
              <a:rPr lang="en-GB" altLang="de-DE" b="0" baseline="0" dirty="0">
                <a:solidFill>
                  <a:srgbClr val="000066"/>
                </a:solidFill>
              </a:rPr>
              <a:t>in the vicinity of an object? </a:t>
            </a:r>
            <a:br>
              <a:rPr lang="en-GB" altLang="de-DE" b="0" baseline="0" dirty="0">
                <a:solidFill>
                  <a:srgbClr val="000066"/>
                </a:solidFill>
              </a:rPr>
            </a:br>
            <a:endParaRPr lang="en-GB" altLang="de-DE" baseline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4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23" grpId="0" autoUpdateAnimBg="0"/>
      <p:bldP spid="86024" grpId="0" autoUpdateAnimBg="0"/>
      <p:bldP spid="86025" grpId="0" autoUpdateAnimBg="0"/>
      <p:bldP spid="8603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2636-8EFB-4E9E-B786-FCAB98738BD6}" type="slidenum">
              <a:rPr lang="de-DE" altLang="de-DE">
                <a:solidFill>
                  <a:srgbClr val="000000"/>
                </a:solidFill>
              </a:rPr>
              <a:pPr/>
              <a:t>58</a:t>
            </a:fld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3533775" y="2003931"/>
            <a:ext cx="3997325" cy="3238500"/>
            <a:chOff x="416" y="1283"/>
            <a:chExt cx="2518" cy="1994"/>
          </a:xfrm>
        </p:grpSpPr>
        <p:pic>
          <p:nvPicPr>
            <p:cNvPr id="392195" name="Picture 3" descr="img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283"/>
              <a:ext cx="2518" cy="1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196" name="Rectangle 4"/>
            <p:cNvSpPr>
              <a:spLocks noChangeArrowheads="1"/>
            </p:cNvSpPr>
            <p:nvPr/>
          </p:nvSpPr>
          <p:spPr bwMode="auto">
            <a:xfrm>
              <a:off x="2368" y="2113"/>
              <a:ext cx="162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de-DE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408363" y="974725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de-DE" sz="1600" b="1">
                <a:solidFill>
                  <a:srgbClr val="000000"/>
                </a:solidFill>
              </a:rPr>
              <a:t>Why is ‘c’ reduced?</a:t>
            </a:r>
            <a:endParaRPr lang="de-DE" altLang="de-DE" sz="1600">
              <a:solidFill>
                <a:srgbClr val="000000"/>
              </a:solidFill>
            </a:endParaRPr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9480550" y="5684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811713" y="5127304"/>
            <a:ext cx="39243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6699"/>
                </a:solidFill>
                <a:latin typeface="Arial" panose="020B0604020202020204" pitchFamily="34" charset="0"/>
              </a:rPr>
              <a:t/>
            </a:r>
            <a:br>
              <a:rPr lang="en-GB" altLang="de-DE" sz="1400" dirty="0">
                <a:solidFill>
                  <a:srgbClr val="006699"/>
                </a:solidFill>
                <a:latin typeface="Arial" panose="020B0604020202020204" pitchFamily="34" charset="0"/>
              </a:rPr>
            </a:br>
            <a:r>
              <a:rPr lang="en-GB" altLang="de-DE" sz="1400" dirty="0">
                <a:solidFill>
                  <a:srgbClr val="006699"/>
                </a:solidFill>
                <a:latin typeface="Arial" panose="020B0604020202020204" pitchFamily="34" charset="0"/>
              </a:rPr>
              <a:t>Reduction of </a:t>
            </a:r>
            <a:r>
              <a:rPr lang="en-GB" altLang="de-DE" sz="1400" i="1" dirty="0">
                <a:solidFill>
                  <a:srgbClr val="006699"/>
                </a:solidFill>
                <a:latin typeface="Arial" panose="020B0604020202020204" pitchFamily="34" charset="0"/>
              </a:rPr>
              <a:t>c</a:t>
            </a:r>
            <a:r>
              <a:rPr lang="en-GB" altLang="de-DE" sz="1400" dirty="0">
                <a:solidFill>
                  <a:srgbClr val="006699"/>
                </a:solidFill>
                <a:latin typeface="Arial" panose="020B0604020202020204" pitchFamily="34" charset="0"/>
              </a:rPr>
              <a:t> independent of Radius</a:t>
            </a:r>
            <a:r>
              <a:rPr lang="en-GB" altLang="de-DE" sz="1200" u="sng" dirty="0">
                <a:solidFill>
                  <a:srgbClr val="006699"/>
                </a:solidFill>
                <a:latin typeface="Arial" panose="020B0604020202020204" pitchFamily="34" charset="0"/>
              </a:rPr>
              <a:t>   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b="1" dirty="0">
                <a:solidFill>
                  <a:srgbClr val="0066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GB" altLang="de-DE" sz="1400" u="sng" dirty="0">
                <a:solidFill>
                  <a:srgbClr val="0066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Gravity is</a:t>
            </a:r>
            <a:r>
              <a:rPr lang="en-GB" altLang="de-DE" sz="1200" u="sng" dirty="0">
                <a:solidFill>
                  <a:srgbClr val="006699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u="sng" dirty="0">
                <a:solidFill>
                  <a:srgbClr val="006699"/>
                </a:solidFill>
                <a:latin typeface="Arial" panose="020B0604020202020204" pitchFamily="34" charset="0"/>
              </a:rPr>
              <a:t>independent of mass</a:t>
            </a:r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4008439" y="1439863"/>
            <a:ext cx="3887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by the perturbed path of a light-like particle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  <p:grpSp>
        <p:nvGrpSpPr>
          <p:cNvPr id="392203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392204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205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A0611574-25C0-4B3E-B78A-78ACFB44F06A}" type="slidenum">
                <a:rPr lang="de-DE" altLang="de-DE" sz="1600" b="1">
                  <a:solidFill>
                    <a:srgbClr val="009999"/>
                  </a:solidFill>
                  <a:latin typeface="Arial" panose="020B0604020202020204" pitchFamily="34" charset="0"/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58</a:t>
              </a:fld>
              <a:endParaRPr lang="de-DE" altLang="de-DE" sz="1600" b="1">
                <a:solidFill>
                  <a:srgbClr val="0099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2207" name="Line 15"/>
          <p:cNvSpPr>
            <a:spLocks noChangeShapeType="1"/>
          </p:cNvSpPr>
          <p:nvPr/>
        </p:nvSpPr>
        <p:spPr bwMode="auto">
          <a:xfrm flipH="1" flipV="1">
            <a:off x="6223000" y="1943100"/>
            <a:ext cx="330200" cy="29591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de-DE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5989638" y="1884364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392212" name="Object 20"/>
          <p:cNvGraphicFramePr>
            <a:graphicFrameLocks noChangeAspect="1"/>
          </p:cNvGraphicFramePr>
          <p:nvPr/>
        </p:nvGraphicFramePr>
        <p:xfrm>
          <a:off x="3886201" y="1662114"/>
          <a:ext cx="2635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Formel" r:id="rId5" imgW="177480" imgH="139680" progId="Equation.3">
                  <p:embed/>
                </p:oleObj>
              </mc:Choice>
              <mc:Fallback>
                <p:oleObj name="Formel" r:id="rId5" imgW="1774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662114"/>
                        <a:ext cx="2635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213" name="Picture 21" descr="c-gravi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087608"/>
            <a:ext cx="19446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294320" y="2729814"/>
            <a:ext cx="89792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 = ½ </a:t>
            </a:r>
            <a:r>
              <a:rPr lang="de-DE" sz="1600" b="1" i="1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de-DE" sz="1600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1</a:t>
            </a:r>
          </a:p>
        </p:txBody>
      </p:sp>
      <p:pic>
        <p:nvPicPr>
          <p:cNvPr id="25" name="Picture 25" descr="c-grav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63" y="3912406"/>
            <a:ext cx="1655451" cy="5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8408988" y="3594489"/>
            <a:ext cx="1143000" cy="2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replaces: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533775" y="5794574"/>
            <a:ext cx="5372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400" u="sng" kern="0" dirty="0">
                <a:solidFill>
                  <a:srgbClr val="C00000"/>
                </a:solidFill>
              </a:rPr>
              <a:t>This is in contrast to Einstein, who followed a principle (energy).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2956" y="3005934"/>
            <a:ext cx="2121592" cy="377985"/>
          </a:xfrm>
          <a:prstGeom prst="rect">
            <a:avLst/>
          </a:prstGeom>
        </p:spPr>
      </p:pic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3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4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9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0" grpId="0" autoUpdateAnimBg="0"/>
      <p:bldP spid="392201" grpId="0" autoUpdateAnimBg="0"/>
      <p:bldP spid="392207" grpId="0" animBg="1"/>
      <p:bldP spid="392207" grpId="1" animBg="1"/>
      <p:bldP spid="392208" grpId="0" autoUpdateAnimBg="0"/>
      <p:bldP spid="2" grpId="0"/>
      <p:bldP spid="27" grpId="0"/>
      <p:bldP spid="3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593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4D721-9ED4-4BE9-AC25-428ED78FA715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3611564" y="1054100"/>
            <a:ext cx="4968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600" b="1">
                <a:solidFill>
                  <a:srgbClr val="000000"/>
                </a:solidFill>
              </a:rPr>
              <a:t>Full Treatment of General Relativity (Gravity)</a:t>
            </a:r>
            <a:endParaRPr lang="de-DE" altLang="de-DE" sz="1600" b="1">
              <a:solidFill>
                <a:srgbClr val="000000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9767888" y="570865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59398" name="Group 4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9411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2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E224400E-C46C-4205-BA8C-BC5104B3CDC3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59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143250" y="5013325"/>
            <a:ext cx="259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The Schwarzschild Solution: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063751" y="1916113"/>
            <a:ext cx="4176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400">
                <a:solidFill>
                  <a:srgbClr val="000000"/>
                </a:solidFill>
              </a:rPr>
              <a:t>The experimental</a:t>
            </a:r>
            <a:r>
              <a:rPr lang="en-US" altLang="de-DE" sz="1400" i="1">
                <a:solidFill>
                  <a:srgbClr val="000000"/>
                </a:solidFill>
              </a:rPr>
              <a:t> </a:t>
            </a:r>
            <a:r>
              <a:rPr lang="en-US" altLang="de-DE" sz="1400">
                <a:solidFill>
                  <a:srgbClr val="000000"/>
                </a:solidFill>
              </a:rPr>
              <a:t>proofs of General Relativity:</a:t>
            </a:r>
            <a:endParaRPr lang="en-US" altLang="de-DE" sz="1400" i="1">
              <a:solidFill>
                <a:srgbClr val="000000"/>
              </a:solidFill>
            </a:endParaRPr>
          </a:p>
        </p:txBody>
      </p:sp>
      <p:pic>
        <p:nvPicPr>
          <p:cNvPr id="123913" name="Picture 9" descr="SCH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6" y="4876801"/>
            <a:ext cx="2886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143251" y="5453064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is the basis for most proofs of General Relativity: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084388" y="2636839"/>
            <a:ext cx="3529012" cy="21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Shapiro (Reduction of </a:t>
            </a:r>
            <a:r>
              <a:rPr lang="en-US" altLang="de-DE" sz="1400" i="1">
                <a:solidFill>
                  <a:srgbClr val="000000"/>
                </a:solidFill>
              </a:rPr>
              <a:t>c</a:t>
            </a:r>
            <a:r>
              <a:rPr lang="en-US" altLang="de-DE" sz="1400">
                <a:solidFill>
                  <a:srgbClr val="000000"/>
                </a:solidFill>
              </a:rPr>
              <a:t>) …………........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Gravitational Lensing  ………………….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Geodetic Effect  …………………………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     (Lense-Thirring)  …………………….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Time Dilation in a Gravitational Field …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Black Holes  ……………………………..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400">
                <a:solidFill>
                  <a:srgbClr val="000000"/>
                </a:solidFill>
              </a:rPr>
              <a:t>  Perihelion Advance  ……………………. 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de-DE" sz="1400" i="1">
              <a:solidFill>
                <a:srgbClr val="000000"/>
              </a:solidFill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948489" y="2025651"/>
            <a:ext cx="2808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400">
                <a:solidFill>
                  <a:srgbClr val="000000"/>
                </a:solidFill>
              </a:rPr>
              <a:t>Explained in the </a:t>
            </a:r>
            <a:r>
              <a:rPr lang="en-US" altLang="de-DE" sz="1400" u="sng">
                <a:solidFill>
                  <a:srgbClr val="000000"/>
                </a:solidFill>
              </a:rPr>
              <a:t>physical</a:t>
            </a:r>
            <a:r>
              <a:rPr lang="en-US" altLang="de-DE" sz="1400">
                <a:solidFill>
                  <a:srgbClr val="000000"/>
                </a:solidFill>
              </a:rPr>
              <a:t> / </a:t>
            </a:r>
            <a:r>
              <a:rPr lang="en-US" altLang="de-DE" sz="1400">
                <a:solidFill>
                  <a:srgbClr val="006699"/>
                </a:solidFill>
              </a:rPr>
              <a:t>Lorentzian</a:t>
            </a:r>
            <a:r>
              <a:rPr lang="en-US" altLang="de-DE" sz="1400">
                <a:solidFill>
                  <a:srgbClr val="000000"/>
                </a:solidFill>
              </a:rPr>
              <a:t> way</a:t>
            </a:r>
            <a:endParaRPr lang="en-US" altLang="de-DE" sz="1400" i="1">
              <a:solidFill>
                <a:srgbClr val="000000"/>
              </a:solidFill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653089" y="2617788"/>
            <a:ext cx="50006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200">
                <a:solidFill>
                  <a:srgbClr val="000000"/>
                </a:solidFill>
              </a:rPr>
              <a:t>  </a:t>
            </a:r>
            <a:r>
              <a:rPr lang="en-US" altLang="de-DE" sz="1300">
                <a:solidFill>
                  <a:srgbClr val="000000"/>
                </a:solidFill>
              </a:rPr>
              <a:t>Reduction of </a:t>
            </a:r>
            <a:r>
              <a:rPr lang="en-US" altLang="de-DE" sz="1300" i="1">
                <a:solidFill>
                  <a:srgbClr val="000000"/>
                </a:solidFill>
              </a:rPr>
              <a:t>c </a:t>
            </a:r>
            <a:r>
              <a:rPr lang="en-US" altLang="de-DE" sz="1000" i="1">
                <a:solidFill>
                  <a:srgbClr val="000000"/>
                </a:solidFill>
                <a:sym typeface="Symbol Set SWA" pitchFamily="18" charset="2"/>
              </a:rPr>
              <a:t>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200">
                <a:solidFill>
                  <a:srgbClr val="000000"/>
                </a:solidFill>
              </a:rPr>
              <a:t>  </a:t>
            </a:r>
            <a:r>
              <a:rPr lang="en-US" altLang="de-DE" sz="1300">
                <a:solidFill>
                  <a:srgbClr val="000000"/>
                </a:solidFill>
              </a:rPr>
              <a:t>Reduction of </a:t>
            </a:r>
            <a:r>
              <a:rPr lang="en-US" altLang="de-DE" sz="1300" i="1">
                <a:solidFill>
                  <a:srgbClr val="000000"/>
                </a:solidFill>
              </a:rPr>
              <a:t>c</a:t>
            </a:r>
            <a:r>
              <a:rPr lang="en-US" altLang="de-DE" sz="1300">
                <a:solidFill>
                  <a:srgbClr val="000000"/>
                </a:solidFill>
              </a:rPr>
              <a:t>  </a:t>
            </a:r>
            <a:r>
              <a:rPr lang="en-US" altLang="de-DE" sz="130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en-US" altLang="de-DE" sz="1300">
                <a:solidFill>
                  <a:srgbClr val="000000"/>
                </a:solidFill>
                <a:sym typeface="Wingdings" panose="05000000000000000000" pitchFamily="2" charset="2"/>
              </a:rPr>
              <a:t> refraction </a:t>
            </a:r>
            <a:r>
              <a:rPr lang="en-US" altLang="de-DE" sz="1000" i="1">
                <a:solidFill>
                  <a:srgbClr val="000000"/>
                </a:solidFill>
                <a:sym typeface="Symbol Set SWA" pitchFamily="18" charset="2"/>
              </a:rPr>
              <a:t> </a:t>
            </a:r>
            <a:endParaRPr lang="en-US" altLang="de-DE" sz="130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300">
                <a:solidFill>
                  <a:srgbClr val="000000"/>
                </a:solidFill>
              </a:rPr>
              <a:t>  Reduction of </a:t>
            </a:r>
            <a:r>
              <a:rPr lang="en-US" altLang="de-DE" sz="1300" i="1">
                <a:solidFill>
                  <a:srgbClr val="000000"/>
                </a:solidFill>
              </a:rPr>
              <a:t>c</a:t>
            </a:r>
            <a:r>
              <a:rPr lang="en-US" altLang="de-DE" sz="1300">
                <a:solidFill>
                  <a:srgbClr val="000000"/>
                </a:solidFill>
              </a:rPr>
              <a:t>  </a:t>
            </a:r>
            <a:r>
              <a:rPr lang="en-US" altLang="de-DE" sz="130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en-US" altLang="de-DE" sz="1300">
                <a:solidFill>
                  <a:srgbClr val="000000"/>
                </a:solidFill>
                <a:sym typeface="Wingdings" panose="05000000000000000000" pitchFamily="2" charset="2"/>
              </a:rPr>
              <a:t> all speeds </a:t>
            </a:r>
            <a:r>
              <a:rPr lang="en-US" altLang="de-DE" sz="1300">
                <a:solidFill>
                  <a:srgbClr val="808080"/>
                </a:solidFill>
                <a:sym typeface="Wingdings" panose="05000000000000000000" pitchFamily="2" charset="2"/>
              </a:rPr>
              <a:t>slow</a:t>
            </a:r>
            <a:r>
              <a:rPr lang="en-US" altLang="de-DE" sz="1300">
                <a:solidFill>
                  <a:srgbClr val="000000"/>
                </a:solidFill>
                <a:sym typeface="Wingdings" panose="05000000000000000000" pitchFamily="2" charset="2"/>
              </a:rPr>
              <a:t> down (from </a:t>
            </a:r>
            <a:r>
              <a:rPr lang="en-US" altLang="de-DE" sz="1300">
                <a:solidFill>
                  <a:srgbClr val="808080"/>
                </a:solidFill>
                <a:sym typeface="Wingdings" panose="05000000000000000000" pitchFamily="2" charset="2"/>
              </a:rPr>
              <a:t>mass-increase</a:t>
            </a:r>
            <a:r>
              <a:rPr lang="en-US" altLang="de-DE" sz="130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en-US" altLang="de-DE" sz="130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300">
                <a:solidFill>
                  <a:srgbClr val="000000"/>
                </a:solidFill>
              </a:rPr>
              <a:t>      time delay by finiteness of </a:t>
            </a:r>
            <a:r>
              <a:rPr lang="en-US" altLang="de-DE" sz="1300" i="1">
                <a:solidFill>
                  <a:srgbClr val="000000"/>
                </a:solidFill>
              </a:rPr>
              <a:t>c</a:t>
            </a:r>
            <a:r>
              <a:rPr lang="en-US" altLang="de-DE" sz="1300">
                <a:solidFill>
                  <a:srgbClr val="000000"/>
                </a:solidFill>
              </a:rPr>
              <a:t> (= gravito-magnetism)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300">
                <a:solidFill>
                  <a:srgbClr val="000000"/>
                </a:solidFill>
              </a:rPr>
              <a:t>  Reduction of </a:t>
            </a:r>
            <a:r>
              <a:rPr lang="en-US" altLang="de-DE" sz="1300" i="1">
                <a:solidFill>
                  <a:srgbClr val="000000"/>
                </a:solidFill>
              </a:rPr>
              <a:t>c</a:t>
            </a:r>
            <a:r>
              <a:rPr lang="en-US" altLang="de-DE" sz="1300">
                <a:solidFill>
                  <a:srgbClr val="000000"/>
                </a:solidFill>
              </a:rPr>
              <a:t> </a:t>
            </a:r>
            <a:r>
              <a:rPr lang="en-US" altLang="de-DE" sz="1300">
                <a:solidFill>
                  <a:srgbClr val="000000"/>
                </a:solidFill>
                <a:sym typeface="Wingdings" panose="05000000000000000000" pitchFamily="2" charset="2"/>
              </a:rPr>
              <a:t>+ Basic Particle Model</a:t>
            </a:r>
            <a:endParaRPr lang="en-US" altLang="de-DE" sz="130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300">
                <a:solidFill>
                  <a:srgbClr val="000000"/>
                </a:solidFill>
              </a:rPr>
              <a:t>  Reduction of </a:t>
            </a:r>
            <a:r>
              <a:rPr lang="en-US" altLang="de-DE" sz="1300" i="1">
                <a:solidFill>
                  <a:srgbClr val="000000"/>
                </a:solidFill>
              </a:rPr>
              <a:t>c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Tx/>
              <a:buChar char="-"/>
            </a:pPr>
            <a:r>
              <a:rPr lang="en-US" altLang="de-DE" sz="1300">
                <a:solidFill>
                  <a:srgbClr val="000000"/>
                </a:solidFill>
              </a:rPr>
              <a:t>  Schwarzschild Solution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de-DE" sz="1300" i="1">
              <a:solidFill>
                <a:srgbClr val="000000"/>
              </a:solidFill>
            </a:endParaRPr>
          </a:p>
        </p:txBody>
      </p:sp>
      <p:pic>
        <p:nvPicPr>
          <p:cNvPr id="89103" name="Picture 17" descr="r-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940300"/>
            <a:ext cx="7477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 sz="1800">
              <a:solidFill>
                <a:srgbClr val="98D8C3"/>
              </a:solidFill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8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11" grpId="0"/>
      <p:bldP spid="123912" grpId="0"/>
      <p:bldP spid="123914" grpId="0"/>
      <p:bldP spid="123915" grpId="0"/>
      <p:bldP spid="123916" grpId="0"/>
      <p:bldP spid="1239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297940" y="1223821"/>
            <a:ext cx="352309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dirty="0" err="1" smtClean="0">
                <a:solidFill>
                  <a:srgbClr val="000000"/>
                </a:solidFill>
              </a:rPr>
              <a:t>Historische</a:t>
            </a:r>
            <a:r>
              <a:rPr lang="en-GB" altLang="de-DE" sz="2000" dirty="0" smtClean="0">
                <a:solidFill>
                  <a:srgbClr val="000000"/>
                </a:solidFill>
              </a:rPr>
              <a:t> </a:t>
            </a:r>
            <a:r>
              <a:rPr lang="en-GB" altLang="de-DE" sz="2000" dirty="0" err="1" smtClean="0">
                <a:solidFill>
                  <a:srgbClr val="000000"/>
                </a:solidFill>
              </a:rPr>
              <a:t>Entwicklung</a:t>
            </a:r>
            <a:r>
              <a:rPr lang="en-GB" altLang="de-DE" sz="2000" dirty="0" smtClean="0">
                <a:solidFill>
                  <a:srgbClr val="000000"/>
                </a:solidFill>
              </a:rPr>
              <a:t> des </a:t>
            </a:r>
            <a:r>
              <a:rPr lang="en-GB" altLang="de-DE" sz="2000" dirty="0" err="1" smtClean="0">
                <a:solidFill>
                  <a:srgbClr val="000000"/>
                </a:solidFill>
              </a:rPr>
              <a:t>Weltverständnis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2508567" y="2517123"/>
            <a:ext cx="710184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Heutiges Verständnis: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Newton: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Die Welt wird bestimmt durch die physikalischen Gesetze der Materie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Beispiel: Das kopernikanische Planetensystem, das Newtons Gesetzen unterliegt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3282816" y="4860534"/>
            <a:ext cx="562319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Dieses war ein großer Fortschritt im Verständnis der Physik: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Newtons Gesetze anstelle von Prinzipien (und Symmetrien)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8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ußzeilenplatzhalt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60419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A1EA4-16CF-4AD6-A625-147D7BAAEF8A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24930" name="Picture 2" descr="ff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419601"/>
            <a:ext cx="3390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 descr="ff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3654426"/>
            <a:ext cx="24558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ff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138489"/>
            <a:ext cx="1509713" cy="485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3575051" y="915988"/>
            <a:ext cx="5154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600" b="1" i="1">
                <a:solidFill>
                  <a:srgbClr val="193767"/>
                </a:solidFill>
              </a:rPr>
              <a:t>Physical</a:t>
            </a:r>
            <a:r>
              <a:rPr lang="en-GB" altLang="de-DE" sz="1600" b="1">
                <a:solidFill>
                  <a:srgbClr val="193767"/>
                </a:solidFill>
              </a:rPr>
              <a:t> </a:t>
            </a:r>
            <a:r>
              <a:rPr lang="en-GB" altLang="de-DE" sz="1600" b="1">
                <a:solidFill>
                  <a:srgbClr val="000000"/>
                </a:solidFill>
              </a:rPr>
              <a:t>deduction of the Schwarzschild solution</a:t>
            </a:r>
            <a:endParaRPr lang="de-DE" altLang="de-DE" sz="1600">
              <a:solidFill>
                <a:srgbClr val="000000"/>
              </a:solidFill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9983788" y="55895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60425" name="Group 7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0450" name="Picture 8" descr="Layout_neu120208_schmal_unten-txt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51" name="Text Box 9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0F383B79-F5E5-4DD8-BEA8-110C13EE0D4E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60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6262689" y="1516064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for radial motion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2606675" y="1503364"/>
            <a:ext cx="201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6699"/>
                </a:solidFill>
              </a:rPr>
              <a:t>Reduced speed of light c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640013" y="2420939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Reduced field distance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5969001" y="569912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Schwarzschild Solution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6283326" y="1935164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for tangential motion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6383339" y="2420939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in radial direction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840039" y="32385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Lorentz Transformation</a:t>
            </a:r>
            <a:br>
              <a:rPr lang="en-US" altLang="de-DE" sz="1200" i="1">
                <a:solidFill>
                  <a:srgbClr val="000000"/>
                </a:solidFill>
              </a:rPr>
            </a:br>
            <a:r>
              <a:rPr lang="en-US" altLang="de-DE" sz="1200" i="1">
                <a:solidFill>
                  <a:srgbClr val="000000"/>
                </a:solidFill>
              </a:rPr>
              <a:t>(time-related)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855914" y="368458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Speed split into radial/tangential portion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2855914" y="42545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Now Gravity:</a:t>
            </a:r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>
            <a:off x="6024563" y="4076701"/>
            <a:ext cx="809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>
            <a:off x="6672264" y="4005264"/>
            <a:ext cx="566737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>
            <a:off x="7319963" y="4005263"/>
            <a:ext cx="9001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>
            <a:off x="6259513" y="3478213"/>
            <a:ext cx="214312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4951" name="Line 23"/>
          <p:cNvSpPr>
            <a:spLocks noChangeShapeType="1"/>
          </p:cNvSpPr>
          <p:nvPr/>
        </p:nvSpPr>
        <p:spPr bwMode="auto">
          <a:xfrm>
            <a:off x="6269038" y="3478214"/>
            <a:ext cx="65246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24952" name="Picture 24" descr="SCHW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4" y="5019675"/>
            <a:ext cx="2962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3" name="Picture 25" descr="ff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447801"/>
            <a:ext cx="7810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4" name="Picture 26" descr="ff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4" y="1852613"/>
            <a:ext cx="7715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5" name="Picture 27" descr="ff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5889"/>
            <a:ext cx="114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f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9" y="1819275"/>
            <a:ext cx="1228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f5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319338"/>
            <a:ext cx="1104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f6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5057775"/>
            <a:ext cx="784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40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4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utoUpdateAnimBg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  <p:bldP spid="124946" grpId="0"/>
      <p:bldP spid="124947" grpId="0" animBg="1"/>
      <p:bldP spid="124948" grpId="0" animBg="1"/>
      <p:bldP spid="124949" grpId="0" animBg="1"/>
      <p:bldP spid="124950" grpId="0" animBg="1"/>
      <p:bldP spid="12495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6DD62-9163-460A-AEAF-160C0E66B56F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6336" name="Picture 6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7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A7F72C80-6711-4287-87EE-8BE523E2B3FF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61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pic>
        <p:nvPicPr>
          <p:cNvPr id="56324" name="Picture 8" descr="FormelnGenRekQ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908051"/>
            <a:ext cx="915511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97536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6326" name="Line 10"/>
          <p:cNvSpPr>
            <a:spLocks noChangeShapeType="1"/>
          </p:cNvSpPr>
          <p:nvPr/>
        </p:nvSpPr>
        <p:spPr bwMode="auto">
          <a:xfrm>
            <a:off x="3719513" y="1196975"/>
            <a:ext cx="0" cy="48958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56327" name="Line 11"/>
          <p:cNvSpPr>
            <a:spLocks noChangeShapeType="1"/>
          </p:cNvSpPr>
          <p:nvPr/>
        </p:nvSpPr>
        <p:spPr bwMode="auto">
          <a:xfrm>
            <a:off x="5735638" y="1209675"/>
            <a:ext cx="0" cy="48831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56328" name="Line 12"/>
          <p:cNvSpPr>
            <a:spLocks noChangeShapeType="1"/>
          </p:cNvSpPr>
          <p:nvPr/>
        </p:nvSpPr>
        <p:spPr bwMode="auto">
          <a:xfrm>
            <a:off x="8040688" y="908051"/>
            <a:ext cx="0" cy="51847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8455026" y="958850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>
                <a:solidFill>
                  <a:srgbClr val="000000"/>
                </a:solidFill>
              </a:rPr>
              <a:t>Field Equations</a:t>
            </a:r>
          </a:p>
        </p:txBody>
      </p:sp>
      <p:sp>
        <p:nvSpPr>
          <p:cNvPr id="56330" name="Rectangle 14"/>
          <p:cNvSpPr>
            <a:spLocks noChangeArrowheads="1"/>
          </p:cNvSpPr>
          <p:nvPr/>
        </p:nvSpPr>
        <p:spPr bwMode="auto">
          <a:xfrm>
            <a:off x="3575051" y="908051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de-DE" alt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56331" name="Rectangle 15"/>
          <p:cNvSpPr>
            <a:spLocks noChangeArrowheads="1"/>
          </p:cNvSpPr>
          <p:nvPr/>
        </p:nvSpPr>
        <p:spPr bwMode="auto">
          <a:xfrm>
            <a:off x="5556251" y="920751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de-DE" alt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3949700" y="946150"/>
            <a:ext cx="172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Riemann </a:t>
            </a:r>
            <a:r>
              <a:rPr lang="en-US" altLang="de-DE" sz="1400">
                <a:solidFill>
                  <a:srgbClr val="000000"/>
                </a:solidFill>
              </a:rPr>
              <a:t>Geometry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2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ußzeilenplatzhalt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63491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FAC418-F190-4FA6-8305-43554933C546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63492" name="Picture 2" descr="ff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419601"/>
            <a:ext cx="3390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 descr="ff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3654426"/>
            <a:ext cx="24558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9756775" y="556577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grpSp>
        <p:nvGrpSpPr>
          <p:cNvPr id="63495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3522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23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670766BF-A95D-45A6-85F8-55E6167D79E7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62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6262689" y="1516064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for radial motion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2606675" y="1503364"/>
            <a:ext cx="201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2060"/>
                </a:solidFill>
              </a:rPr>
              <a:t>Reduced speed of light c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2646363" y="2420939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Reduced field distance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5959476" y="56705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Schwarzschild Solution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6311901" y="1916114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for tangential motion</a:t>
            </a: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6383339" y="2420939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in radial direction</a:t>
            </a: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2840039" y="32385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Lorentz Transformation</a:t>
            </a:r>
            <a:br>
              <a:rPr lang="en-US" altLang="de-DE" sz="1200" i="1">
                <a:solidFill>
                  <a:srgbClr val="000000"/>
                </a:solidFill>
              </a:rPr>
            </a:br>
            <a:r>
              <a:rPr lang="en-US" altLang="de-DE" sz="1200" i="1">
                <a:solidFill>
                  <a:srgbClr val="000000"/>
                </a:solidFill>
              </a:rPr>
              <a:t>(time-related)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2855914" y="368458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i="1">
                <a:solidFill>
                  <a:srgbClr val="000000"/>
                </a:solidFill>
              </a:rPr>
              <a:t>Speed split into radial/tangential portion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855914" y="42545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</a:rPr>
              <a:t>Now Gravity:</a:t>
            </a:r>
          </a:p>
        </p:txBody>
      </p:sp>
      <p:sp>
        <p:nvSpPr>
          <p:cNvPr id="63505" name="Line 18"/>
          <p:cNvSpPr>
            <a:spLocks noChangeShapeType="1"/>
          </p:cNvSpPr>
          <p:nvPr/>
        </p:nvSpPr>
        <p:spPr bwMode="auto">
          <a:xfrm>
            <a:off x="6024563" y="4076701"/>
            <a:ext cx="809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3506" name="Line 19"/>
          <p:cNvSpPr>
            <a:spLocks noChangeShapeType="1"/>
          </p:cNvSpPr>
          <p:nvPr/>
        </p:nvSpPr>
        <p:spPr bwMode="auto">
          <a:xfrm>
            <a:off x="6672264" y="4005264"/>
            <a:ext cx="566737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3507" name="Line 20"/>
          <p:cNvSpPr>
            <a:spLocks noChangeShapeType="1"/>
          </p:cNvSpPr>
          <p:nvPr/>
        </p:nvSpPr>
        <p:spPr bwMode="auto">
          <a:xfrm>
            <a:off x="7319963" y="4005263"/>
            <a:ext cx="9001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3508" name="Line 21"/>
          <p:cNvSpPr>
            <a:spLocks noChangeShapeType="1"/>
          </p:cNvSpPr>
          <p:nvPr/>
        </p:nvSpPr>
        <p:spPr bwMode="auto">
          <a:xfrm>
            <a:off x="6259513" y="3478213"/>
            <a:ext cx="214312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3509" name="Line 22"/>
          <p:cNvSpPr>
            <a:spLocks noChangeShapeType="1"/>
          </p:cNvSpPr>
          <p:nvPr/>
        </p:nvSpPr>
        <p:spPr bwMode="auto">
          <a:xfrm>
            <a:off x="6269038" y="3478214"/>
            <a:ext cx="65246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63510" name="Picture 23" descr="SCHW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5038725"/>
            <a:ext cx="2962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24" descr="ff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5889"/>
            <a:ext cx="114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2" name="Picture 25" descr="ff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9" y="1819275"/>
            <a:ext cx="1228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26" descr="ff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319338"/>
            <a:ext cx="1104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7" descr="ff5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447801"/>
            <a:ext cx="7810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28" descr="ff5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4" y="1852613"/>
            <a:ext cx="7715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6" name="Picture 29" descr="ff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138489"/>
            <a:ext cx="1509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30" descr="ff6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5057775"/>
            <a:ext cx="784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Rectangle 5"/>
          <p:cNvSpPr>
            <a:spLocks noChangeArrowheads="1"/>
          </p:cNvSpPr>
          <p:nvPr/>
        </p:nvSpPr>
        <p:spPr bwMode="auto">
          <a:xfrm>
            <a:off x="3270251" y="915988"/>
            <a:ext cx="5154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600" b="1" i="1">
                <a:solidFill>
                  <a:srgbClr val="0070C0"/>
                </a:solidFill>
              </a:rPr>
              <a:t>Physical</a:t>
            </a:r>
            <a:r>
              <a:rPr lang="en-GB" altLang="de-DE" sz="1600" b="1">
                <a:solidFill>
                  <a:srgbClr val="0070C0"/>
                </a:solidFill>
              </a:rPr>
              <a:t> </a:t>
            </a:r>
            <a:r>
              <a:rPr lang="en-GB" altLang="de-DE" sz="1600" b="1">
                <a:solidFill>
                  <a:srgbClr val="000000"/>
                </a:solidFill>
              </a:rPr>
              <a:t>deduction of the Schwarzschild solution</a:t>
            </a:r>
            <a:endParaRPr lang="de-DE" altLang="de-DE" sz="1600">
              <a:solidFill>
                <a:srgbClr val="000000"/>
              </a:solidFill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3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4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9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0FA558-AD9D-4150-AC13-3C1A05B702EF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65539" name="Group 2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5549" name="Picture 3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0" name="Text Box 4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57C926E9-DAE2-4502-8D48-57978FAC920A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63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539331" y="2192768"/>
            <a:ext cx="4970463" cy="96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spcBef>
                <a:spcPct val="20000"/>
              </a:spcBef>
              <a:buChar char="•"/>
              <a:tabLst>
                <a:tab pos="385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5763">
              <a:spcBef>
                <a:spcPct val="20000"/>
              </a:spcBef>
              <a:buChar char="–"/>
              <a:tabLst>
                <a:tab pos="385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spcBef>
                <a:spcPct val="20000"/>
              </a:spcBef>
              <a:buChar char="•"/>
              <a:tabLst>
                <a:tab pos="385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spcBef>
                <a:spcPct val="20000"/>
              </a:spcBef>
              <a:buChar char="–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spcBef>
                <a:spcPct val="20000"/>
              </a:spcBef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2000" dirty="0" smtClean="0">
                <a:solidFill>
                  <a:srgbClr val="006699"/>
                </a:solidFill>
              </a:rPr>
              <a:t>Gravity </a:t>
            </a:r>
            <a:r>
              <a:rPr lang="en-GB" altLang="de-DE" sz="2000" dirty="0">
                <a:solidFill>
                  <a:srgbClr val="006699"/>
                </a:solidFill>
              </a:rPr>
              <a:t>is the change of the speed of light  ‘</a:t>
            </a:r>
            <a:r>
              <a:rPr lang="en-GB" altLang="de-DE" sz="2000" b="1" i="1" dirty="0">
                <a:solidFill>
                  <a:srgbClr val="006699"/>
                </a:solidFill>
              </a:rPr>
              <a:t>c</a:t>
            </a:r>
            <a:r>
              <a:rPr lang="en-GB" altLang="de-DE" sz="2000" dirty="0">
                <a:solidFill>
                  <a:srgbClr val="006699"/>
                </a:solidFill>
              </a:rPr>
              <a:t>’ in the vicinity of an object</a:t>
            </a:r>
            <a:endParaRPr lang="en-GB" altLang="de-DE" sz="2000" b="1" dirty="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3503613" y="1196975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800" b="1" dirty="0" smtClean="0">
                <a:solidFill>
                  <a:srgbClr val="000000"/>
                </a:solidFill>
              </a:rPr>
              <a:t>Summary to Gravity:</a:t>
            </a:r>
            <a:endParaRPr lang="de-DE" altLang="de-DE" sz="1800" b="1" dirty="0">
              <a:solidFill>
                <a:srgbClr val="000000"/>
              </a:solidFill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9264650" y="54451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3803261" y="3721471"/>
            <a:ext cx="44426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Gravity has nothing </a:t>
            </a:r>
            <a:r>
              <a:rPr lang="en-GB" altLang="de-DE" sz="2000" dirty="0">
                <a:solidFill>
                  <a:srgbClr val="000000"/>
                </a:solidFill>
                <a:sym typeface="Symbol" panose="05050102010706020507" pitchFamily="18" charset="2"/>
              </a:rPr>
              <a:t>to do with </a:t>
            </a:r>
            <a:r>
              <a:rPr lang="en-GB" altLang="de-DE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mass</a:t>
            </a:r>
            <a:endParaRPr lang="de-DE" altLang="de-DE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5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 sz="1800">
              <a:solidFill>
                <a:srgbClr val="98D8C3"/>
              </a:solidFill>
            </a:endParaRPr>
          </a:p>
        </p:txBody>
      </p:sp>
      <p:grpSp>
        <p:nvGrpSpPr>
          <p:cNvPr id="65546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6554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8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9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de-DE" altLang="de-DE" sz="180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General Relativity</a:t>
              </a:r>
              <a:endParaRPr lang="de-DE" altLang="de-DE" sz="1800">
                <a:solidFill>
                  <a:srgbClr val="98D8C3"/>
                </a:solidFill>
              </a:endParaRPr>
            </a:p>
          </p:txBody>
        </p: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1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674813" y="152401"/>
            <a:ext cx="9144001" cy="1012825"/>
            <a:chOff x="0" y="0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6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5" grpId="0" autoUpdateAnimBg="0"/>
      <p:bldP spid="13518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798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801EFC-F4BA-4C64-8C67-2AA68732E132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289300" y="1814514"/>
            <a:ext cx="5454650" cy="19018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2400">
                <a:solidFill>
                  <a:srgbClr val="FFFFFF"/>
                </a:solidFill>
              </a:rPr>
              <a:t>The End</a:t>
            </a:r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9329738" y="54054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‘</a:t>
            </a:r>
            <a:endParaRPr lang="de-DE" altLang="de-DE" sz="2000">
              <a:solidFill>
                <a:srgbClr val="000000"/>
              </a:solidFill>
            </a:endParaRPr>
          </a:p>
        </p:txBody>
      </p:sp>
      <p:grpSp>
        <p:nvGrpSpPr>
          <p:cNvPr id="79878" name="Group 4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9882" name="Picture 5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3" name="Text Box 6"/>
            <p:cNvSpPr txBox="1">
              <a:spLocks noChangeArrowheads="1"/>
            </p:cNvSpPr>
            <p:nvPr/>
          </p:nvSpPr>
          <p:spPr bwMode="auto">
            <a:xfrm>
              <a:off x="5057" y="4065"/>
              <a:ext cx="3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A58A4B82-3C82-4F3A-A592-0499F2AF0D20}" type="slidenum">
                <a:rPr lang="de-DE" altLang="de-DE" sz="1800">
                  <a:solidFill>
                    <a:srgbClr val="009999"/>
                  </a:solidFill>
                </a:rPr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64</a:t>
              </a:fld>
              <a:endParaRPr lang="de-DE" altLang="de-DE" sz="1800">
                <a:solidFill>
                  <a:srgbClr val="009999"/>
                </a:solidFill>
              </a:endParaRPr>
            </a:p>
          </p:txBody>
        </p:sp>
      </p:grpSp>
      <p:grpSp>
        <p:nvGrpSpPr>
          <p:cNvPr id="18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9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4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nimBg="1" autoUpdateAnimBg="0"/>
      <p:bldP spid="25293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758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E2676-0D41-4A0F-8D18-2E0C356C84A8}" type="slidenum">
              <a:rPr lang="de-DE" altLang="de-DE" smtClean="0">
                <a:solidFill>
                  <a:srgbClr val="000000"/>
                </a:solidFill>
              </a:rPr>
              <a:pPr/>
              <a:t>65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064001" y="3284538"/>
            <a:ext cx="413226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¨"/>
            </a:pPr>
            <a:r>
              <a:rPr lang="en-GB" altLang="de-DE" sz="1600" b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GB" altLang="de-DE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XXXX </a:t>
            </a:r>
            <a:r>
              <a:rPr lang="en-GB" altLang="de-DE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Dark </a:t>
            </a:r>
            <a:r>
              <a:rPr lang="en-GB" altLang="de-DE" sz="1600" dirty="0">
                <a:solidFill>
                  <a:srgbClr val="000000"/>
                </a:solidFill>
                <a:sym typeface="Symbol" panose="05050102010706020507" pitchFamily="18" charset="2"/>
              </a:rPr>
              <a:t>Matter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¨"/>
            </a:pPr>
            <a:r>
              <a:rPr lang="en-GB" altLang="de-DE" sz="1600" dirty="0">
                <a:solidFill>
                  <a:srgbClr val="000000"/>
                </a:solidFill>
                <a:sym typeface="Symbol" panose="05050102010706020507" pitchFamily="18" charset="2"/>
              </a:rPr>
              <a:t> Dark Energy (Acceleration)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¨"/>
            </a:pPr>
            <a:r>
              <a:rPr lang="en-GB" altLang="de-DE" sz="1600" dirty="0">
                <a:solidFill>
                  <a:srgbClr val="000000"/>
                </a:solidFill>
                <a:sym typeface="Symbol" panose="05050102010706020507" pitchFamily="18" charset="2"/>
              </a:rPr>
              <a:t> Quantum Gravity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¨"/>
            </a:pPr>
            <a:endParaRPr lang="de-DE" altLang="de-D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8994775" y="575468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="1">
              <a:solidFill>
                <a:srgbClr val="000000"/>
              </a:solidFill>
            </a:endParaRPr>
          </a:p>
        </p:txBody>
      </p:sp>
      <p:grpSp>
        <p:nvGrpSpPr>
          <p:cNvPr id="6759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759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566C90D-2DB0-45FA-9929-6D583BDC2C44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65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151313" y="1952626"/>
            <a:ext cx="315436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</a:rPr>
              <a:t>Summary</a:t>
            </a:r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67594" name="Rectangle 5"/>
          <p:cNvSpPr>
            <a:spLocks noChangeArrowheads="1"/>
          </p:cNvSpPr>
          <p:nvPr/>
        </p:nvSpPr>
        <p:spPr bwMode="auto">
          <a:xfrm>
            <a:off x="4800600" y="506414"/>
            <a:ext cx="2865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>
                <a:solidFill>
                  <a:srgbClr val="98D8C3"/>
                </a:solidFill>
                <a:latin typeface="Arial Unicode MS" panose="020B0604020202020204" pitchFamily="34" charset="-128"/>
              </a:rPr>
              <a:t>The unneeded space-time</a:t>
            </a:r>
            <a:endParaRPr lang="de-DE" altLang="de-DE">
              <a:solidFill>
                <a:srgbClr val="98D8C3"/>
              </a:solidFill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www.ag-physics.org </a:t>
            </a:r>
          </a:p>
        </p:txBody>
      </p:sp>
      <p:sp>
        <p:nvSpPr>
          <p:cNvPr id="56323" name="Fußzeilenplatzhalter 4"/>
          <p:cNvSpPr txBox="1">
            <a:spLocks noGrp="1"/>
          </p:cNvSpPr>
          <p:nvPr/>
        </p:nvSpPr>
        <p:spPr bwMode="auto">
          <a:xfrm>
            <a:off x="4648200" y="6238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www.ag-physics.org </a:t>
            </a:r>
          </a:p>
        </p:txBody>
      </p:sp>
      <p:sp>
        <p:nvSpPr>
          <p:cNvPr id="56324" name="Foliennummernplatzhalt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8DF20B1-108E-445A-B54A-1E9D175D8153}" type="slidenum">
              <a:rPr lang="de-DE" altLang="de-DE" sz="1400">
                <a:solidFill>
                  <a:srgbClr val="000000"/>
                </a:solidFill>
              </a:rPr>
              <a:pPr algn="r" eaLnBrk="1" hangingPunct="1"/>
              <a:t>66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6326" name="Group 1039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6332" name="Picture 1040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Text Box 1041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D43E1BA4-3C12-410E-B91D-C52FD4EE421B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66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13017500" y="60928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6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6328" name="Rectangle 2"/>
          <p:cNvSpPr>
            <a:spLocks noChangeArrowheads="1"/>
          </p:cNvSpPr>
          <p:nvPr/>
        </p:nvSpPr>
        <p:spPr bwMode="auto">
          <a:xfrm>
            <a:off x="3808413" y="1254474"/>
            <a:ext cx="4432300" cy="462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000" dirty="0">
                <a:solidFill>
                  <a:srgbClr val="000000"/>
                </a:solidFill>
              </a:rPr>
              <a:t>Special relativity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56329" name="Rectangle 6"/>
          <p:cNvSpPr>
            <a:spLocks noChangeArrowheads="1"/>
          </p:cNvSpPr>
          <p:nvPr/>
        </p:nvSpPr>
        <p:spPr bwMode="auto">
          <a:xfrm>
            <a:off x="9753600" y="5948363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0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6330" name="Rectangle 15"/>
          <p:cNvSpPr>
            <a:spLocks noChangeArrowheads="1"/>
          </p:cNvSpPr>
          <p:nvPr/>
        </p:nvSpPr>
        <p:spPr bwMode="auto">
          <a:xfrm>
            <a:off x="3534569" y="1958305"/>
            <a:ext cx="49799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Einstein or Lorentz: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2000" dirty="0" smtClean="0">
                <a:solidFill>
                  <a:srgbClr val="000000"/>
                </a:solidFill>
              </a:rPr>
              <a:t>Special </a:t>
            </a:r>
            <a:r>
              <a:rPr lang="en-US" altLang="de-DE" sz="2000" dirty="0" smtClean="0">
                <a:solidFill>
                  <a:srgbClr val="4D4D4D"/>
                </a:solidFill>
              </a:rPr>
              <a:t>Relativity has the same results: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 smtClean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de-DE" sz="20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en-US" altLang="de-DE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56331" name="Textfeld 2"/>
          <p:cNvSpPr txBox="1">
            <a:spLocks noChangeArrowheads="1"/>
          </p:cNvSpPr>
          <p:nvPr/>
        </p:nvSpPr>
        <p:spPr bwMode="auto">
          <a:xfrm>
            <a:off x="3442683" y="3711063"/>
            <a:ext cx="518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And formally:</a:t>
            </a:r>
            <a:br>
              <a:rPr lang="en-US" altLang="de-DE" dirty="0" smtClean="0">
                <a:solidFill>
                  <a:srgbClr val="002060"/>
                </a:solidFill>
              </a:rPr>
            </a:br>
            <a:r>
              <a:rPr lang="en-US" altLang="de-DE" dirty="0" smtClean="0">
                <a:solidFill>
                  <a:srgbClr val="002060"/>
                </a:solidFill>
              </a:rPr>
              <a:t>Both are using the same Lorentz Transformation</a:t>
            </a:r>
            <a:r>
              <a:rPr lang="de-DE" altLang="de-DE" dirty="0" smtClean="0">
                <a:solidFill>
                  <a:srgbClr val="002060"/>
                </a:solidFill>
              </a:rPr>
              <a:t>.</a:t>
            </a:r>
            <a:endParaRPr lang="de-DE" altLang="de-DE" dirty="0">
              <a:solidFill>
                <a:srgbClr val="002060"/>
              </a:solidFill>
            </a:endParaRPr>
          </a:p>
        </p:txBody>
      </p:sp>
      <p:grpSp>
        <p:nvGrpSpPr>
          <p:cNvPr id="20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1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3566628" y="4535458"/>
            <a:ext cx="493821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The interpretation of the processing is different</a:t>
            </a:r>
            <a:endParaRPr lang="de-DE" altLang="de-DE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Advantages of Lorentz:</a:t>
            </a:r>
          </a:p>
          <a:p>
            <a:pPr marL="0" indent="0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1. Lorentz is better for imagination</a:t>
            </a:r>
          </a:p>
          <a:p>
            <a:pPr marL="0" indent="0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2. Rotation is definable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3138344" y="3195982"/>
            <a:ext cx="5891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de-DE" dirty="0" smtClean="0">
                <a:solidFill>
                  <a:srgbClr val="002060"/>
                </a:solidFill>
              </a:rPr>
              <a:t>There is a lot of literature about the equivalence of both</a:t>
            </a:r>
            <a:r>
              <a:rPr lang="de-DE" altLang="de-DE" dirty="0" smtClean="0">
                <a:solidFill>
                  <a:srgbClr val="002060"/>
                </a:solidFill>
              </a:rPr>
              <a:t>.</a:t>
            </a:r>
            <a:endParaRPr lang="de-DE" altLang="de-DE" dirty="0">
              <a:solidFill>
                <a:srgbClr val="002060"/>
              </a:solidFill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6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6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67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116351" y="1337306"/>
            <a:ext cx="3816424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dirty="0" smtClean="0">
                <a:solidFill>
                  <a:srgbClr val="000000"/>
                </a:solidFill>
              </a:rPr>
              <a:t>2 </a:t>
            </a:r>
            <a:r>
              <a:rPr lang="en-GB" altLang="de-DE" sz="2000" b="1" dirty="0" err="1" smtClean="0">
                <a:solidFill>
                  <a:srgbClr val="000000"/>
                </a:solidFill>
              </a:rPr>
              <a:t>Interpretationen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67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42457" y="2210476"/>
            <a:ext cx="216421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</a:t>
            </a:r>
            <a:endParaRPr lang="en-US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3657850" y="5303879"/>
            <a:ext cx="4803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Der Unterschied ist damit kulturhistorisch</a:t>
            </a:r>
            <a:endParaRPr lang="de-DE" altLang="de-DE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647794" y="3299511"/>
            <a:ext cx="75010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Der wissenschaftliche Unterschied zwischen beiden hat historische Gründe: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Einsteins Relativität ist eine Strukturtheorie – nach Plato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Lorentz‘ Relativität ist ein physikalisch Theorie – Im Sinne von Newton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96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3238BD-3CAB-47D2-B444-D8B9F02D783D}" type="slidenum">
              <a:rPr lang="de-DE" altLang="de-DE" smtClean="0">
                <a:solidFill>
                  <a:srgbClr val="000000"/>
                </a:solidFill>
              </a:rPr>
              <a:pPr/>
              <a:t>68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5257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400"/>
              <a:t/>
            </a:r>
            <a:br>
              <a:rPr lang="de-DE" altLang="de-DE" sz="2400"/>
            </a:br>
            <a:r>
              <a:rPr lang="de-DE" altLang="de-DE" sz="1800"/>
              <a:t>Rotation of the Galaxy NGC 3198</a:t>
            </a:r>
            <a:r>
              <a:rPr lang="de-DE" altLang="de-DE" sz="2000"/>
              <a:t/>
            </a:r>
            <a:br>
              <a:rPr lang="de-DE" altLang="de-DE" sz="2000"/>
            </a:br>
            <a:endParaRPr lang="de-DE" altLang="de-DE" sz="2000" b="1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4959351" y="1731964"/>
            <a:ext cx="41275" cy="3836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9639" name="Picture 5" descr="kurve3198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722438"/>
            <a:ext cx="464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6" descr="kurve3198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59064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7" descr="kurve319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1" y="2903539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8" descr="kurve3198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3279776"/>
            <a:ext cx="147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9" descr="kurve3198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3954464"/>
            <a:ext cx="80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0" descr="kurve319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717800"/>
            <a:ext cx="1593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Freeform 11"/>
          <p:cNvSpPr>
            <a:spLocks/>
          </p:cNvSpPr>
          <p:nvPr/>
        </p:nvSpPr>
        <p:spPr bwMode="auto">
          <a:xfrm>
            <a:off x="4097339" y="2722564"/>
            <a:ext cx="4003675" cy="2249487"/>
          </a:xfrm>
          <a:custGeom>
            <a:avLst/>
            <a:gdLst>
              <a:gd name="T0" fmla="*/ 2147483646 w 2556"/>
              <a:gd name="T1" fmla="*/ 2147483646 h 1417"/>
              <a:gd name="T2" fmla="*/ 2147483646 w 2556"/>
              <a:gd name="T3" fmla="*/ 2147483646 h 1417"/>
              <a:gd name="T4" fmla="*/ 2147483646 w 2556"/>
              <a:gd name="T5" fmla="*/ 2147483646 h 1417"/>
              <a:gd name="T6" fmla="*/ 2147483646 w 2556"/>
              <a:gd name="T7" fmla="*/ 2147483646 h 1417"/>
              <a:gd name="T8" fmla="*/ 2147483646 w 2556"/>
              <a:gd name="T9" fmla="*/ 2147483646 h 1417"/>
              <a:gd name="T10" fmla="*/ 2147483646 w 2556"/>
              <a:gd name="T11" fmla="*/ 2147483646 h 1417"/>
              <a:gd name="T12" fmla="*/ 2147483646 w 2556"/>
              <a:gd name="T13" fmla="*/ 2147483646 h 1417"/>
              <a:gd name="T14" fmla="*/ 2147483646 w 2556"/>
              <a:gd name="T15" fmla="*/ 2147483646 h 1417"/>
              <a:gd name="T16" fmla="*/ 2147483646 w 2556"/>
              <a:gd name="T17" fmla="*/ 2147483646 h 1417"/>
              <a:gd name="T18" fmla="*/ 2147483646 w 2556"/>
              <a:gd name="T19" fmla="*/ 2147483646 h 1417"/>
              <a:gd name="T20" fmla="*/ 2147483646 w 2556"/>
              <a:gd name="T21" fmla="*/ 2147483646 h 1417"/>
              <a:gd name="T22" fmla="*/ 2147483646 w 2556"/>
              <a:gd name="T23" fmla="*/ 2147483646 h 1417"/>
              <a:gd name="T24" fmla="*/ 2147483646 w 2556"/>
              <a:gd name="T25" fmla="*/ 2147483646 h 1417"/>
              <a:gd name="T26" fmla="*/ 2147483646 w 2556"/>
              <a:gd name="T27" fmla="*/ 2147483646 h 1417"/>
              <a:gd name="T28" fmla="*/ 2147483646 w 2556"/>
              <a:gd name="T29" fmla="*/ 2147483646 h 1417"/>
              <a:gd name="T30" fmla="*/ 2147483646 w 2556"/>
              <a:gd name="T31" fmla="*/ 2147483646 h 1417"/>
              <a:gd name="T32" fmla="*/ 0 w 2556"/>
              <a:gd name="T33" fmla="*/ 2147483646 h 14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6" h="1417">
                <a:moveTo>
                  <a:pt x="2556" y="73"/>
                </a:moveTo>
                <a:cubicBezTo>
                  <a:pt x="2453" y="70"/>
                  <a:pt x="2351" y="67"/>
                  <a:pt x="2243" y="66"/>
                </a:cubicBezTo>
                <a:cubicBezTo>
                  <a:pt x="2135" y="65"/>
                  <a:pt x="2014" y="67"/>
                  <a:pt x="1910" y="66"/>
                </a:cubicBezTo>
                <a:cubicBezTo>
                  <a:pt x="1806" y="65"/>
                  <a:pt x="1732" y="63"/>
                  <a:pt x="1616" y="60"/>
                </a:cubicBezTo>
                <a:cubicBezTo>
                  <a:pt x="1500" y="57"/>
                  <a:pt x="1335" y="52"/>
                  <a:pt x="1212" y="47"/>
                </a:cubicBezTo>
                <a:cubicBezTo>
                  <a:pt x="1089" y="42"/>
                  <a:pt x="973" y="36"/>
                  <a:pt x="880" y="31"/>
                </a:cubicBezTo>
                <a:cubicBezTo>
                  <a:pt x="787" y="26"/>
                  <a:pt x="719" y="20"/>
                  <a:pt x="656" y="15"/>
                </a:cubicBezTo>
                <a:cubicBezTo>
                  <a:pt x="593" y="10"/>
                  <a:pt x="543" y="4"/>
                  <a:pt x="499" y="2"/>
                </a:cubicBezTo>
                <a:cubicBezTo>
                  <a:pt x="455" y="0"/>
                  <a:pt x="425" y="0"/>
                  <a:pt x="393" y="5"/>
                </a:cubicBezTo>
                <a:cubicBezTo>
                  <a:pt x="361" y="10"/>
                  <a:pt x="330" y="23"/>
                  <a:pt x="304" y="34"/>
                </a:cubicBezTo>
                <a:cubicBezTo>
                  <a:pt x="278" y="45"/>
                  <a:pt x="263" y="51"/>
                  <a:pt x="240" y="73"/>
                </a:cubicBezTo>
                <a:cubicBezTo>
                  <a:pt x="217" y="95"/>
                  <a:pt x="184" y="129"/>
                  <a:pt x="163" y="169"/>
                </a:cubicBezTo>
                <a:cubicBezTo>
                  <a:pt x="142" y="209"/>
                  <a:pt x="129" y="256"/>
                  <a:pt x="115" y="316"/>
                </a:cubicBezTo>
                <a:cubicBezTo>
                  <a:pt x="101" y="376"/>
                  <a:pt x="88" y="450"/>
                  <a:pt x="76" y="530"/>
                </a:cubicBezTo>
                <a:cubicBezTo>
                  <a:pt x="64" y="610"/>
                  <a:pt x="48" y="717"/>
                  <a:pt x="41" y="796"/>
                </a:cubicBezTo>
                <a:cubicBezTo>
                  <a:pt x="34" y="875"/>
                  <a:pt x="39" y="901"/>
                  <a:pt x="32" y="1004"/>
                </a:cubicBezTo>
                <a:cubicBezTo>
                  <a:pt x="25" y="1107"/>
                  <a:pt x="5" y="1349"/>
                  <a:pt x="0" y="1417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646" name="Group 12"/>
          <p:cNvGrpSpPr>
            <a:grpSpLocks/>
          </p:cNvGrpSpPr>
          <p:nvPr/>
        </p:nvGrpSpPr>
        <p:grpSpPr bwMode="auto">
          <a:xfrm>
            <a:off x="4094164" y="2897189"/>
            <a:ext cx="3970337" cy="1685925"/>
            <a:chOff x="4390" y="1953"/>
            <a:chExt cx="2501" cy="1062"/>
          </a:xfrm>
        </p:grpSpPr>
        <p:sp>
          <p:nvSpPr>
            <p:cNvPr id="69661" name="Freeform 13"/>
            <p:cNvSpPr>
              <a:spLocks/>
            </p:cNvSpPr>
            <p:nvPr/>
          </p:nvSpPr>
          <p:spPr bwMode="auto">
            <a:xfrm>
              <a:off x="4390" y="1953"/>
              <a:ext cx="2501" cy="1062"/>
            </a:xfrm>
            <a:custGeom>
              <a:avLst/>
              <a:gdLst>
                <a:gd name="T0" fmla="*/ 1172 w 2540"/>
                <a:gd name="T1" fmla="*/ 3 h 1062"/>
                <a:gd name="T2" fmla="*/ 811 w 2540"/>
                <a:gd name="T3" fmla="*/ 3 h 1062"/>
                <a:gd name="T4" fmla="*/ 556 w 2540"/>
                <a:gd name="T5" fmla="*/ 3 h 1062"/>
                <a:gd name="T6" fmla="*/ 359 w 2540"/>
                <a:gd name="T7" fmla="*/ 22 h 1062"/>
                <a:gd name="T8" fmla="*/ 222 w 2540"/>
                <a:gd name="T9" fmla="*/ 67 h 1062"/>
                <a:gd name="T10" fmla="*/ 147 w 2540"/>
                <a:gd name="T11" fmla="*/ 125 h 1062"/>
                <a:gd name="T12" fmla="*/ 94 w 2540"/>
                <a:gd name="T13" fmla="*/ 202 h 1062"/>
                <a:gd name="T14" fmla="*/ 60 w 2540"/>
                <a:gd name="T15" fmla="*/ 336 h 1062"/>
                <a:gd name="T16" fmla="*/ 32 w 2540"/>
                <a:gd name="T17" fmla="*/ 579 h 1062"/>
                <a:gd name="T18" fmla="*/ 0 w 2540"/>
                <a:gd name="T19" fmla="*/ 1062 h 10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0" h="1062">
                  <a:moveTo>
                    <a:pt x="2540" y="3"/>
                  </a:moveTo>
                  <a:cubicBezTo>
                    <a:pt x="2259" y="3"/>
                    <a:pt x="1978" y="3"/>
                    <a:pt x="1756" y="3"/>
                  </a:cubicBezTo>
                  <a:cubicBezTo>
                    <a:pt x="1534" y="3"/>
                    <a:pt x="1369" y="0"/>
                    <a:pt x="1206" y="3"/>
                  </a:cubicBezTo>
                  <a:cubicBezTo>
                    <a:pt x="1043" y="6"/>
                    <a:pt x="900" y="11"/>
                    <a:pt x="780" y="22"/>
                  </a:cubicBezTo>
                  <a:cubicBezTo>
                    <a:pt x="660" y="33"/>
                    <a:pt x="560" y="50"/>
                    <a:pt x="483" y="67"/>
                  </a:cubicBezTo>
                  <a:cubicBezTo>
                    <a:pt x="406" y="84"/>
                    <a:pt x="362" y="103"/>
                    <a:pt x="316" y="125"/>
                  </a:cubicBezTo>
                  <a:cubicBezTo>
                    <a:pt x="270" y="147"/>
                    <a:pt x="240" y="167"/>
                    <a:pt x="208" y="202"/>
                  </a:cubicBezTo>
                  <a:cubicBezTo>
                    <a:pt x="176" y="237"/>
                    <a:pt x="149" y="273"/>
                    <a:pt x="124" y="336"/>
                  </a:cubicBezTo>
                  <a:cubicBezTo>
                    <a:pt x="99" y="399"/>
                    <a:pt x="81" y="458"/>
                    <a:pt x="60" y="579"/>
                  </a:cubicBezTo>
                  <a:cubicBezTo>
                    <a:pt x="39" y="700"/>
                    <a:pt x="11" y="982"/>
                    <a:pt x="0" y="106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62" name="Freeform 14"/>
            <p:cNvSpPr>
              <a:spLocks/>
            </p:cNvSpPr>
            <p:nvPr/>
          </p:nvSpPr>
          <p:spPr bwMode="auto">
            <a:xfrm>
              <a:off x="4646" y="1958"/>
              <a:ext cx="995" cy="166"/>
            </a:xfrm>
            <a:custGeom>
              <a:avLst/>
              <a:gdLst>
                <a:gd name="T0" fmla="*/ 995 w 995"/>
                <a:gd name="T1" fmla="*/ 0 h 166"/>
                <a:gd name="T2" fmla="*/ 636 w 995"/>
                <a:gd name="T3" fmla="*/ 13 h 166"/>
                <a:gd name="T4" fmla="*/ 457 w 995"/>
                <a:gd name="T5" fmla="*/ 26 h 166"/>
                <a:gd name="T6" fmla="*/ 297 w 995"/>
                <a:gd name="T7" fmla="*/ 51 h 166"/>
                <a:gd name="T8" fmla="*/ 163 w 995"/>
                <a:gd name="T9" fmla="*/ 80 h 166"/>
                <a:gd name="T10" fmla="*/ 204 w 995"/>
                <a:gd name="T11" fmla="*/ 70 h 166"/>
                <a:gd name="T12" fmla="*/ 102 w 995"/>
                <a:gd name="T13" fmla="*/ 106 h 166"/>
                <a:gd name="T14" fmla="*/ 51 w 995"/>
                <a:gd name="T15" fmla="*/ 131 h 166"/>
                <a:gd name="T16" fmla="*/ 0 w 995"/>
                <a:gd name="T17" fmla="*/ 16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5" h="166">
                  <a:moveTo>
                    <a:pt x="995" y="0"/>
                  </a:moveTo>
                  <a:cubicBezTo>
                    <a:pt x="860" y="4"/>
                    <a:pt x="726" y="9"/>
                    <a:pt x="636" y="13"/>
                  </a:cubicBezTo>
                  <a:cubicBezTo>
                    <a:pt x="546" y="17"/>
                    <a:pt x="513" y="20"/>
                    <a:pt x="457" y="26"/>
                  </a:cubicBezTo>
                  <a:cubicBezTo>
                    <a:pt x="401" y="32"/>
                    <a:pt x="346" y="42"/>
                    <a:pt x="297" y="51"/>
                  </a:cubicBezTo>
                  <a:cubicBezTo>
                    <a:pt x="248" y="60"/>
                    <a:pt x="178" y="77"/>
                    <a:pt x="163" y="80"/>
                  </a:cubicBezTo>
                  <a:cubicBezTo>
                    <a:pt x="148" y="83"/>
                    <a:pt x="214" y="66"/>
                    <a:pt x="204" y="70"/>
                  </a:cubicBezTo>
                  <a:cubicBezTo>
                    <a:pt x="194" y="74"/>
                    <a:pt x="127" y="96"/>
                    <a:pt x="102" y="106"/>
                  </a:cubicBezTo>
                  <a:cubicBezTo>
                    <a:pt x="77" y="116"/>
                    <a:pt x="68" y="121"/>
                    <a:pt x="51" y="131"/>
                  </a:cubicBezTo>
                  <a:cubicBezTo>
                    <a:pt x="34" y="141"/>
                    <a:pt x="9" y="160"/>
                    <a:pt x="0" y="16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4171950" y="2862263"/>
            <a:ext cx="3892550" cy="996950"/>
            <a:chOff x="4422" y="1785"/>
            <a:chExt cx="2452" cy="628"/>
          </a:xfrm>
        </p:grpSpPr>
        <p:sp>
          <p:nvSpPr>
            <p:cNvPr id="69659" name="Freeform 16"/>
            <p:cNvSpPr>
              <a:spLocks/>
            </p:cNvSpPr>
            <p:nvPr/>
          </p:nvSpPr>
          <p:spPr bwMode="auto">
            <a:xfrm>
              <a:off x="4852" y="1791"/>
              <a:ext cx="2022" cy="47"/>
            </a:xfrm>
            <a:custGeom>
              <a:avLst/>
              <a:gdLst>
                <a:gd name="T0" fmla="*/ 916 w 2055"/>
                <a:gd name="T1" fmla="*/ 0 h 1"/>
                <a:gd name="T2" fmla="*/ 0 w 205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55" h="1">
                  <a:moveTo>
                    <a:pt x="2055" y="0"/>
                  </a:moveTo>
                  <a:cubicBezTo>
                    <a:pt x="1198" y="0"/>
                    <a:pt x="342" y="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60" name="Freeform 17"/>
            <p:cNvSpPr>
              <a:spLocks/>
            </p:cNvSpPr>
            <p:nvPr/>
          </p:nvSpPr>
          <p:spPr bwMode="auto">
            <a:xfrm>
              <a:off x="4422" y="1785"/>
              <a:ext cx="429" cy="628"/>
            </a:xfrm>
            <a:custGeom>
              <a:avLst/>
              <a:gdLst>
                <a:gd name="T0" fmla="*/ 429 w 429"/>
                <a:gd name="T1" fmla="*/ 0 h 628"/>
                <a:gd name="T2" fmla="*/ 355 w 429"/>
                <a:gd name="T3" fmla="*/ 16 h 628"/>
                <a:gd name="T4" fmla="*/ 301 w 429"/>
                <a:gd name="T5" fmla="*/ 36 h 628"/>
                <a:gd name="T6" fmla="*/ 233 w 429"/>
                <a:gd name="T7" fmla="*/ 80 h 628"/>
                <a:gd name="T8" fmla="*/ 192 w 429"/>
                <a:gd name="T9" fmla="*/ 112 h 628"/>
                <a:gd name="T10" fmla="*/ 141 w 429"/>
                <a:gd name="T11" fmla="*/ 176 h 628"/>
                <a:gd name="T12" fmla="*/ 105 w 429"/>
                <a:gd name="T13" fmla="*/ 218 h 628"/>
                <a:gd name="T14" fmla="*/ 70 w 429"/>
                <a:gd name="T15" fmla="*/ 295 h 628"/>
                <a:gd name="T16" fmla="*/ 54 w 429"/>
                <a:gd name="T17" fmla="*/ 349 h 628"/>
                <a:gd name="T18" fmla="*/ 35 w 429"/>
                <a:gd name="T19" fmla="*/ 416 h 628"/>
                <a:gd name="T20" fmla="*/ 22 w 429"/>
                <a:gd name="T21" fmla="*/ 480 h 628"/>
                <a:gd name="T22" fmla="*/ 9 w 429"/>
                <a:gd name="T23" fmla="*/ 560 h 628"/>
                <a:gd name="T24" fmla="*/ 0 w 429"/>
                <a:gd name="T25" fmla="*/ 628 h 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628">
                  <a:moveTo>
                    <a:pt x="429" y="0"/>
                  </a:moveTo>
                  <a:cubicBezTo>
                    <a:pt x="402" y="5"/>
                    <a:pt x="376" y="10"/>
                    <a:pt x="355" y="16"/>
                  </a:cubicBezTo>
                  <a:cubicBezTo>
                    <a:pt x="334" y="22"/>
                    <a:pt x="321" y="25"/>
                    <a:pt x="301" y="36"/>
                  </a:cubicBezTo>
                  <a:cubicBezTo>
                    <a:pt x="281" y="47"/>
                    <a:pt x="251" y="67"/>
                    <a:pt x="233" y="80"/>
                  </a:cubicBezTo>
                  <a:cubicBezTo>
                    <a:pt x="215" y="93"/>
                    <a:pt x="207" y="96"/>
                    <a:pt x="192" y="112"/>
                  </a:cubicBezTo>
                  <a:cubicBezTo>
                    <a:pt x="177" y="128"/>
                    <a:pt x="156" y="158"/>
                    <a:pt x="141" y="176"/>
                  </a:cubicBezTo>
                  <a:cubicBezTo>
                    <a:pt x="126" y="194"/>
                    <a:pt x="117" y="198"/>
                    <a:pt x="105" y="218"/>
                  </a:cubicBezTo>
                  <a:cubicBezTo>
                    <a:pt x="93" y="238"/>
                    <a:pt x="79" y="273"/>
                    <a:pt x="70" y="295"/>
                  </a:cubicBezTo>
                  <a:cubicBezTo>
                    <a:pt x="61" y="317"/>
                    <a:pt x="60" y="329"/>
                    <a:pt x="54" y="349"/>
                  </a:cubicBezTo>
                  <a:cubicBezTo>
                    <a:pt x="48" y="369"/>
                    <a:pt x="40" y="394"/>
                    <a:pt x="35" y="416"/>
                  </a:cubicBezTo>
                  <a:cubicBezTo>
                    <a:pt x="30" y="438"/>
                    <a:pt x="26" y="456"/>
                    <a:pt x="22" y="480"/>
                  </a:cubicBezTo>
                  <a:cubicBezTo>
                    <a:pt x="18" y="504"/>
                    <a:pt x="13" y="535"/>
                    <a:pt x="9" y="560"/>
                  </a:cubicBezTo>
                  <a:cubicBezTo>
                    <a:pt x="5" y="585"/>
                    <a:pt x="1" y="617"/>
                    <a:pt x="0" y="6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48" name="Rectangle 18"/>
          <p:cNvSpPr>
            <a:spLocks noChangeArrowheads="1"/>
          </p:cNvSpPr>
          <p:nvPr/>
        </p:nvSpPr>
        <p:spPr bwMode="auto">
          <a:xfrm>
            <a:off x="6656388" y="3016250"/>
            <a:ext cx="1276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>
                <a:solidFill>
                  <a:srgbClr val="000000"/>
                </a:solidFill>
              </a:rPr>
              <a:t>halo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>
                <a:solidFill>
                  <a:srgbClr val="000000"/>
                </a:solidFill>
              </a:rPr>
              <a:t>(</a:t>
            </a:r>
            <a:r>
              <a:rPr lang="en-GB" altLang="de-DE" sz="1000" b="1">
                <a:solidFill>
                  <a:srgbClr val="000000"/>
                </a:solidFill>
              </a:rPr>
              <a:t>of dark</a:t>
            </a:r>
            <a:r>
              <a:rPr lang="de-DE" altLang="de-DE" sz="1000" b="1">
                <a:solidFill>
                  <a:srgbClr val="000000"/>
                </a:solidFill>
              </a:rPr>
              <a:t> matter)</a:t>
            </a:r>
            <a:r>
              <a:rPr lang="de-DE" altLang="de-DE" sz="1400">
                <a:solidFill>
                  <a:srgbClr val="000000"/>
                </a:solidFill>
              </a:rPr>
              <a:t/>
            </a:r>
            <a:br>
              <a:rPr lang="de-DE" altLang="de-DE" sz="1400">
                <a:solidFill>
                  <a:srgbClr val="000000"/>
                </a:solidFill>
              </a:rPr>
            </a:br>
            <a:endParaRPr lang="de-DE" altLang="de-DE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9" name="Rectangle 19"/>
          <p:cNvSpPr>
            <a:spLocks noChangeArrowheads="1"/>
          </p:cNvSpPr>
          <p:nvPr/>
        </p:nvSpPr>
        <p:spPr bwMode="auto">
          <a:xfrm>
            <a:off x="5356225" y="3086101"/>
            <a:ext cx="869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sz="1100" b="1">
                <a:solidFill>
                  <a:srgbClr val="FF0000"/>
                </a:solidFill>
              </a:rPr>
              <a:t>photons</a:t>
            </a:r>
            <a:r>
              <a:rPr lang="de-DE" altLang="de-DE" sz="1400">
                <a:solidFill>
                  <a:srgbClr val="FF0000"/>
                </a:solidFill>
              </a:rPr>
              <a:t/>
            </a:r>
            <a:br>
              <a:rPr lang="de-DE" altLang="de-DE" sz="1400">
                <a:solidFill>
                  <a:srgbClr val="FF0000"/>
                </a:solidFill>
              </a:rPr>
            </a:br>
            <a:endParaRPr lang="de-DE" altLang="de-DE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 flipH="1">
            <a:off x="6627813" y="2209801"/>
            <a:ext cx="4762" cy="1304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651" name="Group 2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9657" name="Picture 22" descr="Layout_neu120208_schmal_unten-txt Kopi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8" name="Text Box 2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DCC0C1E7-8465-453C-ACE0-D66B2DC3A689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68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43384" name="Freeform 24"/>
          <p:cNvSpPr>
            <a:spLocks/>
          </p:cNvSpPr>
          <p:nvPr/>
        </p:nvSpPr>
        <p:spPr bwMode="auto">
          <a:xfrm>
            <a:off x="4867276" y="2266950"/>
            <a:ext cx="3209925" cy="476250"/>
          </a:xfrm>
          <a:custGeom>
            <a:avLst/>
            <a:gdLst>
              <a:gd name="T0" fmla="*/ 0 w 2022"/>
              <a:gd name="T1" fmla="*/ 2147483646 h 300"/>
              <a:gd name="T2" fmla="*/ 2147483646 w 2022"/>
              <a:gd name="T3" fmla="*/ 2147483646 h 300"/>
              <a:gd name="T4" fmla="*/ 2147483646 w 2022"/>
              <a:gd name="T5" fmla="*/ 2147483646 h 300"/>
              <a:gd name="T6" fmla="*/ 2147483646 w 2022"/>
              <a:gd name="T7" fmla="*/ 0 h 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22" h="300">
                <a:moveTo>
                  <a:pt x="0" y="288"/>
                </a:moveTo>
                <a:cubicBezTo>
                  <a:pt x="181" y="294"/>
                  <a:pt x="362" y="300"/>
                  <a:pt x="588" y="288"/>
                </a:cubicBezTo>
                <a:cubicBezTo>
                  <a:pt x="814" y="276"/>
                  <a:pt x="1117" y="264"/>
                  <a:pt x="1356" y="216"/>
                </a:cubicBezTo>
                <a:cubicBezTo>
                  <a:pt x="1595" y="168"/>
                  <a:pt x="1911" y="36"/>
                  <a:pt x="2022" y="0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85" name="Rectangle 25"/>
          <p:cNvSpPr>
            <a:spLocks noChangeArrowheads="1"/>
          </p:cNvSpPr>
          <p:nvPr/>
        </p:nvSpPr>
        <p:spPr bwMode="auto">
          <a:xfrm>
            <a:off x="8112126" y="2060576"/>
            <a:ext cx="1793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sz="1100" b="1">
                <a:solidFill>
                  <a:srgbClr val="FF00FF"/>
                </a:solidFill>
              </a:rPr>
              <a:t>Axions, neutralinos etc</a:t>
            </a:r>
            <a:r>
              <a:rPr lang="de-DE" altLang="de-DE" sz="1400">
                <a:solidFill>
                  <a:srgbClr val="FF0000"/>
                </a:solidFill>
              </a:rPr>
              <a:t/>
            </a:r>
            <a:br>
              <a:rPr lang="de-DE" altLang="de-DE" sz="1400">
                <a:solidFill>
                  <a:srgbClr val="FF0000"/>
                </a:solidFill>
              </a:rPr>
            </a:br>
            <a:endParaRPr lang="de-DE" altLang="de-DE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3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34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35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84" grpId="0" animBg="1"/>
      <p:bldP spid="14338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7168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CE7EE-7F41-49F1-98A7-419CBB8DF265}" type="slidenum">
              <a:rPr lang="de-DE" altLang="de-DE" smtClean="0">
                <a:solidFill>
                  <a:srgbClr val="000000"/>
                </a:solidFill>
              </a:rPr>
              <a:pPr/>
              <a:t>69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0789" y="1119188"/>
            <a:ext cx="1990725" cy="3286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400" b="1"/>
              <a:t>Inflation</a:t>
            </a:r>
            <a:endParaRPr lang="de-DE" altLang="de-DE" sz="2000" b="1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9410700" y="58293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71686" name="Line 4"/>
          <p:cNvSpPr>
            <a:spLocks noChangeShapeType="1"/>
          </p:cNvSpPr>
          <p:nvPr/>
        </p:nvSpPr>
        <p:spPr bwMode="auto">
          <a:xfrm flipV="1">
            <a:off x="1736725" y="32639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768476" y="1624013"/>
            <a:ext cx="4487863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de-DE" sz="1200" u="sng">
                <a:solidFill>
                  <a:srgbClr val="060640"/>
                </a:solidFill>
              </a:rPr>
              <a:t>Horizon problem</a:t>
            </a:r>
            <a:r>
              <a:rPr lang="en-US" altLang="de-DE" sz="1200">
                <a:solidFill>
                  <a:srgbClr val="060640"/>
                </a:solidFill>
              </a:rPr>
              <a:t/>
            </a:r>
            <a:br>
              <a:rPr lang="en-US" altLang="de-DE" sz="1200">
                <a:solidFill>
                  <a:srgbClr val="060640"/>
                </a:solidFill>
              </a:rPr>
            </a:br>
            <a:r>
              <a:rPr lang="en-US" altLang="de-DE" sz="1200">
                <a:solidFill>
                  <a:srgbClr val="060640"/>
                </a:solidFill>
              </a:rPr>
              <a:t>The need for inflation: At early times there was a causal connection between regions which move off each other at extreme speed </a:t>
            </a:r>
            <a:r>
              <a:rPr lang="en-US" altLang="de-DE" sz="1200">
                <a:solidFill>
                  <a:srgbClr val="060640"/>
                </a:solidFill>
                <a:sym typeface="Symbol" panose="05050102010706020507" pitchFamily="18" charset="2"/>
              </a:rPr>
              <a:t> requirement for contracted </a:t>
            </a:r>
            <a:r>
              <a:rPr lang="en-US" altLang="de-DE" sz="1200" i="1">
                <a:solidFill>
                  <a:srgbClr val="060640"/>
                </a:solidFill>
                <a:sym typeface="Symbol" panose="05050102010706020507" pitchFamily="18" charset="2"/>
              </a:rPr>
              <a:t>space</a:t>
            </a:r>
            <a:endParaRPr lang="en-US" altLang="de-DE" sz="1600" b="1" i="1" baseline="30000">
              <a:solidFill>
                <a:srgbClr val="060640"/>
              </a:solidFill>
              <a:sym typeface="Symbol" panose="05050102010706020507" pitchFamily="18" charset="2"/>
            </a:endParaRPr>
          </a:p>
        </p:txBody>
      </p:sp>
      <p:grpSp>
        <p:nvGrpSpPr>
          <p:cNvPr id="71688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1736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7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F5D98424-510A-40E1-9957-243D11B05BB4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69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pic>
        <p:nvPicPr>
          <p:cNvPr id="147465" name="Picture 9" descr="Bild_Riess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809751"/>
            <a:ext cx="3606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66" name="Group 10"/>
          <p:cNvGrpSpPr>
            <a:grpSpLocks/>
          </p:cNvGrpSpPr>
          <p:nvPr/>
        </p:nvGrpSpPr>
        <p:grpSpPr bwMode="auto">
          <a:xfrm>
            <a:off x="1822451" y="2889250"/>
            <a:ext cx="3700463" cy="2306638"/>
            <a:chOff x="686" y="1232"/>
            <a:chExt cx="2331" cy="1453"/>
          </a:xfrm>
        </p:grpSpPr>
        <p:sp>
          <p:nvSpPr>
            <p:cNvPr id="71699" name="Text Box 11"/>
            <p:cNvSpPr txBox="1">
              <a:spLocks noChangeArrowheads="1"/>
            </p:cNvSpPr>
            <p:nvPr/>
          </p:nvSpPr>
          <p:spPr bwMode="auto">
            <a:xfrm>
              <a:off x="686" y="1521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c/c</a:t>
              </a:r>
              <a:r>
                <a:rPr lang="de-DE" altLang="de-DE" sz="1000" baseline="-25000">
                  <a:solidFill>
                    <a:srgbClr val="000000"/>
                  </a:solidFill>
                </a:rPr>
                <a:t>0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0" name="Text Box 12"/>
            <p:cNvSpPr txBox="1">
              <a:spLocks noChangeArrowheads="1"/>
            </p:cNvSpPr>
            <p:nvPr/>
          </p:nvSpPr>
          <p:spPr bwMode="auto">
            <a:xfrm>
              <a:off x="937" y="2229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1" name="Text Box 13"/>
            <p:cNvSpPr txBox="1">
              <a:spLocks noChangeArrowheads="1"/>
            </p:cNvSpPr>
            <p:nvPr/>
          </p:nvSpPr>
          <p:spPr bwMode="auto">
            <a:xfrm>
              <a:off x="862" y="1738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10</a:t>
              </a:r>
              <a:r>
                <a:rPr lang="de-DE" altLang="de-DE" sz="1000" baseline="30000">
                  <a:solidFill>
                    <a:srgbClr val="000000"/>
                  </a:solidFill>
                </a:rPr>
                <a:t>25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2" name="Text Box 14"/>
            <p:cNvSpPr txBox="1">
              <a:spLocks noChangeArrowheads="1"/>
            </p:cNvSpPr>
            <p:nvPr/>
          </p:nvSpPr>
          <p:spPr bwMode="auto">
            <a:xfrm>
              <a:off x="862" y="1289"/>
              <a:ext cx="276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10</a:t>
              </a:r>
              <a:r>
                <a:rPr lang="de-DE" altLang="de-DE" sz="1000" baseline="30000">
                  <a:solidFill>
                    <a:srgbClr val="000000"/>
                  </a:solidFill>
                </a:rPr>
                <a:t>50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3" name="Rectangle 15"/>
            <p:cNvSpPr>
              <a:spLocks noChangeArrowheads="1"/>
            </p:cNvSpPr>
            <p:nvPr/>
          </p:nvSpPr>
          <p:spPr bwMode="auto">
            <a:xfrm>
              <a:off x="1119" y="1232"/>
              <a:ext cx="1763" cy="11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4" name="Freeform 16"/>
            <p:cNvSpPr>
              <a:spLocks/>
            </p:cNvSpPr>
            <p:nvPr/>
          </p:nvSpPr>
          <p:spPr bwMode="auto">
            <a:xfrm>
              <a:off x="1176" y="1250"/>
              <a:ext cx="1697" cy="1040"/>
            </a:xfrm>
            <a:custGeom>
              <a:avLst/>
              <a:gdLst>
                <a:gd name="T0" fmla="*/ 0 w 3667125"/>
                <a:gd name="T1" fmla="*/ 0 h 1990725"/>
                <a:gd name="T2" fmla="*/ 0 w 3667125"/>
                <a:gd name="T3" fmla="*/ 0 h 1990725"/>
                <a:gd name="T4" fmla="*/ 0 w 3667125"/>
                <a:gd name="T5" fmla="*/ 0 h 1990725"/>
                <a:gd name="T6" fmla="*/ 0 w 3667125"/>
                <a:gd name="T7" fmla="*/ 0 h 1990725"/>
                <a:gd name="T8" fmla="*/ 0 w 3667125"/>
                <a:gd name="T9" fmla="*/ 0 h 1990725"/>
                <a:gd name="T10" fmla="*/ 0 w 3667125"/>
                <a:gd name="T11" fmla="*/ 0 h 1990725"/>
                <a:gd name="T12" fmla="*/ 0 w 3667125"/>
                <a:gd name="T13" fmla="*/ 0 h 1990725"/>
                <a:gd name="T14" fmla="*/ 0 w 3667125"/>
                <a:gd name="T15" fmla="*/ 0 h 1990725"/>
                <a:gd name="T16" fmla="*/ 0 w 3667125"/>
                <a:gd name="T17" fmla="*/ 0 h 1990725"/>
                <a:gd name="T18" fmla="*/ 0 w 3667125"/>
                <a:gd name="T19" fmla="*/ 0 h 19907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67125" h="1990725">
                  <a:moveTo>
                    <a:pt x="0" y="0"/>
                  </a:moveTo>
                  <a:cubicBezTo>
                    <a:pt x="34131" y="381000"/>
                    <a:pt x="68263" y="762000"/>
                    <a:pt x="95250" y="1019175"/>
                  </a:cubicBezTo>
                  <a:cubicBezTo>
                    <a:pt x="122237" y="1276350"/>
                    <a:pt x="138113" y="1430338"/>
                    <a:pt x="161925" y="1543050"/>
                  </a:cubicBezTo>
                  <a:cubicBezTo>
                    <a:pt x="185737" y="1655762"/>
                    <a:pt x="211138" y="1657350"/>
                    <a:pt x="238125" y="1695450"/>
                  </a:cubicBezTo>
                  <a:cubicBezTo>
                    <a:pt x="265112" y="1733550"/>
                    <a:pt x="288925" y="1751012"/>
                    <a:pt x="323850" y="1771650"/>
                  </a:cubicBezTo>
                  <a:cubicBezTo>
                    <a:pt x="358775" y="1792288"/>
                    <a:pt x="377825" y="1804988"/>
                    <a:pt x="447675" y="1819275"/>
                  </a:cubicBezTo>
                  <a:cubicBezTo>
                    <a:pt x="517525" y="1833562"/>
                    <a:pt x="574675" y="1844675"/>
                    <a:pt x="742950" y="1857375"/>
                  </a:cubicBezTo>
                  <a:cubicBezTo>
                    <a:pt x="911225" y="1870075"/>
                    <a:pt x="1168400" y="1881187"/>
                    <a:pt x="1457325" y="1895475"/>
                  </a:cubicBezTo>
                  <a:cubicBezTo>
                    <a:pt x="1746250" y="1909763"/>
                    <a:pt x="2108200" y="1927225"/>
                    <a:pt x="2476500" y="1943100"/>
                  </a:cubicBezTo>
                  <a:cubicBezTo>
                    <a:pt x="2844800" y="1958975"/>
                    <a:pt x="3468688" y="1982788"/>
                    <a:pt x="3667125" y="199072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1705" name="Group 17"/>
            <p:cNvGrpSpPr>
              <a:grpSpLocks/>
            </p:cNvGrpSpPr>
            <p:nvPr/>
          </p:nvGrpSpPr>
          <p:grpSpPr bwMode="auto">
            <a:xfrm rot="10800000">
              <a:off x="1119" y="2409"/>
              <a:ext cx="1764" cy="33"/>
              <a:chOff x="1976" y="139"/>
              <a:chExt cx="5669" cy="195"/>
            </a:xfrm>
          </p:grpSpPr>
          <p:sp>
            <p:nvSpPr>
              <p:cNvPr id="71724" name="Line 18"/>
              <p:cNvSpPr>
                <a:spLocks noChangeShapeType="1"/>
              </p:cNvSpPr>
              <p:nvPr/>
            </p:nvSpPr>
            <p:spPr bwMode="auto">
              <a:xfrm flipV="1">
                <a:off x="1976" y="327"/>
                <a:ext cx="5669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5" name="Line 19"/>
              <p:cNvSpPr>
                <a:spLocks noChangeShapeType="1"/>
              </p:cNvSpPr>
              <p:nvPr/>
            </p:nvSpPr>
            <p:spPr bwMode="auto">
              <a:xfrm>
                <a:off x="2542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6" name="Line 20"/>
              <p:cNvSpPr>
                <a:spLocks noChangeShapeType="1"/>
              </p:cNvSpPr>
              <p:nvPr/>
            </p:nvSpPr>
            <p:spPr bwMode="auto">
              <a:xfrm>
                <a:off x="4246" y="13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7" name="Line 21"/>
              <p:cNvSpPr>
                <a:spLocks noChangeShapeType="1"/>
              </p:cNvSpPr>
              <p:nvPr/>
            </p:nvSpPr>
            <p:spPr bwMode="auto">
              <a:xfrm>
                <a:off x="3105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8" name="Line 22"/>
              <p:cNvSpPr>
                <a:spLocks noChangeShapeType="1"/>
              </p:cNvSpPr>
              <p:nvPr/>
            </p:nvSpPr>
            <p:spPr bwMode="auto">
              <a:xfrm>
                <a:off x="1977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9" name="Line 23"/>
              <p:cNvSpPr>
                <a:spLocks noChangeShapeType="1"/>
              </p:cNvSpPr>
              <p:nvPr/>
            </p:nvSpPr>
            <p:spPr bwMode="auto">
              <a:xfrm>
                <a:off x="5373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0" name="Line 24"/>
              <p:cNvSpPr>
                <a:spLocks noChangeShapeType="1"/>
              </p:cNvSpPr>
              <p:nvPr/>
            </p:nvSpPr>
            <p:spPr bwMode="auto">
              <a:xfrm>
                <a:off x="3673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1" name="Line 25"/>
              <p:cNvSpPr>
                <a:spLocks noChangeShapeType="1"/>
              </p:cNvSpPr>
              <p:nvPr/>
            </p:nvSpPr>
            <p:spPr bwMode="auto">
              <a:xfrm>
                <a:off x="6518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2" name="Line 26"/>
              <p:cNvSpPr>
                <a:spLocks noChangeShapeType="1"/>
              </p:cNvSpPr>
              <p:nvPr/>
            </p:nvSpPr>
            <p:spPr bwMode="auto">
              <a:xfrm>
                <a:off x="7641" y="1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3" name="Line 27"/>
              <p:cNvSpPr>
                <a:spLocks noChangeShapeType="1"/>
              </p:cNvSpPr>
              <p:nvPr/>
            </p:nvSpPr>
            <p:spPr bwMode="auto">
              <a:xfrm>
                <a:off x="4805" y="146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4" name="Line 28"/>
              <p:cNvSpPr>
                <a:spLocks noChangeShapeType="1"/>
              </p:cNvSpPr>
              <p:nvPr/>
            </p:nvSpPr>
            <p:spPr bwMode="auto">
              <a:xfrm>
                <a:off x="5956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35" name="Line 29"/>
              <p:cNvSpPr>
                <a:spLocks noChangeShapeType="1"/>
              </p:cNvSpPr>
              <p:nvPr/>
            </p:nvSpPr>
            <p:spPr bwMode="auto">
              <a:xfrm>
                <a:off x="7068" y="142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06" name="Group 30"/>
            <p:cNvGrpSpPr>
              <a:grpSpLocks/>
            </p:cNvGrpSpPr>
            <p:nvPr/>
          </p:nvGrpSpPr>
          <p:grpSpPr bwMode="auto">
            <a:xfrm rot="-5400000">
              <a:off x="523" y="1807"/>
              <a:ext cx="1174" cy="27"/>
              <a:chOff x="1976" y="139"/>
              <a:chExt cx="5669" cy="195"/>
            </a:xfrm>
          </p:grpSpPr>
          <p:sp>
            <p:nvSpPr>
              <p:cNvPr id="71712" name="Line 31"/>
              <p:cNvSpPr>
                <a:spLocks noChangeShapeType="1"/>
              </p:cNvSpPr>
              <p:nvPr/>
            </p:nvSpPr>
            <p:spPr bwMode="auto">
              <a:xfrm flipV="1">
                <a:off x="1976" y="327"/>
                <a:ext cx="5669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3" name="Line 32"/>
              <p:cNvSpPr>
                <a:spLocks noChangeShapeType="1"/>
              </p:cNvSpPr>
              <p:nvPr/>
            </p:nvSpPr>
            <p:spPr bwMode="auto">
              <a:xfrm>
                <a:off x="2542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4" name="Line 33"/>
              <p:cNvSpPr>
                <a:spLocks noChangeShapeType="1"/>
              </p:cNvSpPr>
              <p:nvPr/>
            </p:nvSpPr>
            <p:spPr bwMode="auto">
              <a:xfrm>
                <a:off x="4246" y="13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5" name="Line 34"/>
              <p:cNvSpPr>
                <a:spLocks noChangeShapeType="1"/>
              </p:cNvSpPr>
              <p:nvPr/>
            </p:nvSpPr>
            <p:spPr bwMode="auto">
              <a:xfrm>
                <a:off x="3105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6" name="Line 35"/>
              <p:cNvSpPr>
                <a:spLocks noChangeShapeType="1"/>
              </p:cNvSpPr>
              <p:nvPr/>
            </p:nvSpPr>
            <p:spPr bwMode="auto">
              <a:xfrm>
                <a:off x="1977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7" name="Line 36"/>
              <p:cNvSpPr>
                <a:spLocks noChangeShapeType="1"/>
              </p:cNvSpPr>
              <p:nvPr/>
            </p:nvSpPr>
            <p:spPr bwMode="auto">
              <a:xfrm>
                <a:off x="5373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8" name="Line 37"/>
              <p:cNvSpPr>
                <a:spLocks noChangeShapeType="1"/>
              </p:cNvSpPr>
              <p:nvPr/>
            </p:nvSpPr>
            <p:spPr bwMode="auto">
              <a:xfrm>
                <a:off x="3673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19" name="Line 38"/>
              <p:cNvSpPr>
                <a:spLocks noChangeShapeType="1"/>
              </p:cNvSpPr>
              <p:nvPr/>
            </p:nvSpPr>
            <p:spPr bwMode="auto">
              <a:xfrm>
                <a:off x="6518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0" name="Line 39"/>
              <p:cNvSpPr>
                <a:spLocks noChangeShapeType="1"/>
              </p:cNvSpPr>
              <p:nvPr/>
            </p:nvSpPr>
            <p:spPr bwMode="auto">
              <a:xfrm>
                <a:off x="7641" y="1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1" name="Line 40"/>
              <p:cNvSpPr>
                <a:spLocks noChangeShapeType="1"/>
              </p:cNvSpPr>
              <p:nvPr/>
            </p:nvSpPr>
            <p:spPr bwMode="auto">
              <a:xfrm>
                <a:off x="4805" y="146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2" name="Line 41"/>
              <p:cNvSpPr>
                <a:spLocks noChangeShapeType="1"/>
              </p:cNvSpPr>
              <p:nvPr/>
            </p:nvSpPr>
            <p:spPr bwMode="auto">
              <a:xfrm>
                <a:off x="5956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3" name="Line 42"/>
              <p:cNvSpPr>
                <a:spLocks noChangeShapeType="1"/>
              </p:cNvSpPr>
              <p:nvPr/>
            </p:nvSpPr>
            <p:spPr bwMode="auto">
              <a:xfrm>
                <a:off x="7068" y="142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707" name="Line 43"/>
            <p:cNvSpPr>
              <a:spLocks noChangeShapeType="1"/>
            </p:cNvSpPr>
            <p:nvPr/>
          </p:nvSpPr>
          <p:spPr bwMode="auto">
            <a:xfrm>
              <a:off x="1119" y="2290"/>
              <a:ext cx="17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08" name="Text Box 44"/>
            <p:cNvSpPr txBox="1">
              <a:spLocks noChangeArrowheads="1"/>
            </p:cNvSpPr>
            <p:nvPr/>
          </p:nvSpPr>
          <p:spPr bwMode="auto">
            <a:xfrm>
              <a:off x="1869" y="1413"/>
              <a:ext cx="869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100">
                  <a:solidFill>
                    <a:srgbClr val="000000"/>
                  </a:solidFill>
                </a:rPr>
                <a:t>Development of ‘c’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09" name="Text Box 45"/>
            <p:cNvSpPr txBox="1">
              <a:spLocks noChangeArrowheads="1"/>
            </p:cNvSpPr>
            <p:nvPr/>
          </p:nvSpPr>
          <p:spPr bwMode="auto">
            <a:xfrm>
              <a:off x="876" y="2461"/>
              <a:ext cx="551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Big Bang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10" name="Text Box 46"/>
            <p:cNvSpPr txBox="1">
              <a:spLocks noChangeArrowheads="1"/>
            </p:cNvSpPr>
            <p:nvPr/>
          </p:nvSpPr>
          <p:spPr bwMode="auto">
            <a:xfrm>
              <a:off x="2741" y="2484"/>
              <a:ext cx="276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now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1711" name="Text Box 47"/>
            <p:cNvSpPr txBox="1">
              <a:spLocks noChangeArrowheads="1"/>
            </p:cNvSpPr>
            <p:nvPr/>
          </p:nvSpPr>
          <p:spPr bwMode="auto">
            <a:xfrm>
              <a:off x="1790" y="2547"/>
              <a:ext cx="551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time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47504" name="Text Box 48"/>
          <p:cNvSpPr txBox="1">
            <a:spLocks noChangeArrowheads="1"/>
          </p:cNvSpPr>
          <p:nvPr/>
        </p:nvSpPr>
        <p:spPr bwMode="auto">
          <a:xfrm>
            <a:off x="6121400" y="4624389"/>
            <a:ext cx="4364038" cy="511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de-DE" sz="1200">
                <a:solidFill>
                  <a:srgbClr val="006699"/>
                </a:solidFill>
              </a:rPr>
              <a:t>The need for causal connection: </a:t>
            </a:r>
            <a:br>
              <a:rPr lang="en-US" altLang="de-DE" sz="1200">
                <a:solidFill>
                  <a:srgbClr val="006699"/>
                </a:solidFill>
              </a:rPr>
            </a:br>
            <a:r>
              <a:rPr lang="en-US" altLang="de-DE" sz="1200">
                <a:solidFill>
                  <a:srgbClr val="006699"/>
                </a:solidFill>
              </a:rPr>
              <a:t> Is also fulfilled with a high value of ‚</a:t>
            </a:r>
            <a:r>
              <a:rPr lang="en-US" altLang="de-DE" sz="1200" i="1">
                <a:solidFill>
                  <a:srgbClr val="006699"/>
                </a:solidFill>
              </a:rPr>
              <a:t>c</a:t>
            </a:r>
            <a:r>
              <a:rPr lang="en-US" altLang="de-DE" sz="1200">
                <a:solidFill>
                  <a:srgbClr val="006699"/>
                </a:solidFill>
              </a:rPr>
              <a:t>‘ in an unaltered space</a:t>
            </a:r>
            <a:endParaRPr lang="en-US" altLang="de-DE" sz="1600" b="1" i="1" baseline="30000">
              <a:solidFill>
                <a:srgbClr val="006699"/>
              </a:solidFill>
              <a:sym typeface="Symbol" panose="05050102010706020507" pitchFamily="18" charset="2"/>
            </a:endParaRPr>
          </a:p>
        </p:txBody>
      </p:sp>
      <p:sp>
        <p:nvSpPr>
          <p:cNvPr id="147505" name="Text Box 49"/>
          <p:cNvSpPr txBox="1">
            <a:spLocks noChangeArrowheads="1"/>
          </p:cNvSpPr>
          <p:nvPr/>
        </p:nvSpPr>
        <p:spPr bwMode="auto">
          <a:xfrm>
            <a:off x="2144713" y="2514601"/>
            <a:ext cx="10287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200">
                <a:solidFill>
                  <a:srgbClr val="990033"/>
                </a:solidFill>
              </a:rPr>
              <a:t>Alternative:</a:t>
            </a:r>
            <a:endParaRPr lang="de-DE" altLang="de-DE" sz="1600" b="1" i="1" baseline="30000">
              <a:solidFill>
                <a:srgbClr val="990033"/>
              </a:solidFill>
              <a:sym typeface="Symbol" panose="05050102010706020507" pitchFamily="18" charset="2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2794001" y="5586414"/>
            <a:ext cx="3343275" cy="33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400">
                <a:solidFill>
                  <a:srgbClr val="006699"/>
                </a:solidFill>
              </a:rPr>
              <a:t/>
            </a:r>
            <a:br>
              <a:rPr lang="de-DE" altLang="de-DE" sz="1400">
                <a:solidFill>
                  <a:srgbClr val="006699"/>
                </a:solidFill>
              </a:rPr>
            </a:br>
            <a:r>
              <a:rPr lang="en-US" altLang="de-DE" sz="1400">
                <a:solidFill>
                  <a:srgbClr val="006699"/>
                </a:solidFill>
              </a:rPr>
              <a:t>Both solutions are logically equivalent.: </a:t>
            </a:r>
            <a:r>
              <a:rPr lang="de-DE" altLang="de-DE" sz="1400">
                <a:solidFill>
                  <a:srgbClr val="006699"/>
                </a:solidFill>
              </a:rPr>
              <a:t/>
            </a:r>
            <a:br>
              <a:rPr lang="de-DE" altLang="de-DE" sz="1400">
                <a:solidFill>
                  <a:srgbClr val="006699"/>
                </a:solidFill>
              </a:rPr>
            </a:br>
            <a:r>
              <a:rPr lang="de-DE" altLang="de-DE" sz="1400">
                <a:solidFill>
                  <a:srgbClr val="006699"/>
                </a:solidFill>
              </a:rPr>
              <a:t>  </a:t>
            </a:r>
            <a:endParaRPr lang="de-DE" altLang="de-DE" sz="1400" b="1" i="1" baseline="30000">
              <a:solidFill>
                <a:srgbClr val="006699"/>
              </a:solidFill>
              <a:sym typeface="Symbol" panose="05050102010706020507" pitchFamily="18" charset="2"/>
            </a:endParaRPr>
          </a:p>
        </p:txBody>
      </p:sp>
      <p:cxnSp>
        <p:nvCxnSpPr>
          <p:cNvPr id="4" name="Gerade Verbindung mit Pfeil 3"/>
          <p:cNvCxnSpPr>
            <a:stCxn id="57" idx="0"/>
          </p:cNvCxnSpPr>
          <p:nvPr/>
        </p:nvCxnSpPr>
        <p:spPr>
          <a:xfrm flipH="1" flipV="1">
            <a:off x="4391026" y="4976813"/>
            <a:ext cx="74613" cy="60960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>
            <a:stCxn id="57" idx="0"/>
          </p:cNvCxnSpPr>
          <p:nvPr/>
        </p:nvCxnSpPr>
        <p:spPr>
          <a:xfrm flipV="1">
            <a:off x="4465639" y="4379913"/>
            <a:ext cx="1582737" cy="120650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1565275" y="51374"/>
            <a:ext cx="9144001" cy="1012825"/>
            <a:chOff x="0" y="0"/>
            <a:chExt cx="5760" cy="638"/>
          </a:xfrm>
        </p:grpSpPr>
        <p:pic>
          <p:nvPicPr>
            <p:cNvPr id="5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61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62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5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1" grpId="0" animBg="1"/>
      <p:bldP spid="147504" grpId="0" animBg="1"/>
      <p:bldP spid="147505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040584" y="1354415"/>
            <a:ext cx="3967956" cy="67310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000000"/>
                </a:solidFill>
              </a:rPr>
              <a:t>Historische Entwicklung des Weltverständnis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2294340" y="2370416"/>
            <a:ext cx="7530296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Angewendet auf Einstein:</a:t>
            </a:r>
            <a:b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de-DE" altLang="de-DE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15963" indent="-274638"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	Einsteins Relativität ist eine Strukturtheorie :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 smtClean="0">
                <a:solidFill>
                  <a:srgbClr val="003296"/>
                </a:solidFill>
                <a:latin typeface="Arial" panose="020B0604020202020204" pitchFamily="34" charset="0"/>
              </a:rPr>
              <a:t>Die Konstanz von c ist bei Einstein eine Strukturannahme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(d.h. sie wird nicht deduziert, sondern als weltgegeben angenommen)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Raum und Zeit können nicht direkt gemessen werden – also auch Strukturgrößen!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</a:rPr>
              <a:t>(Wie denn messen??)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552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737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2334A2-89C5-4B34-B00F-E8E8F474C3CB}" type="slidenum">
              <a:rPr lang="de-DE" altLang="de-DE" smtClean="0">
                <a:solidFill>
                  <a:srgbClr val="000000"/>
                </a:solidFill>
              </a:rPr>
              <a:pPr/>
              <a:t>70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763" y="1104900"/>
            <a:ext cx="3841750" cy="388938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de-DE" sz="1400" b="1"/>
              <a:t/>
            </a:r>
            <a:br>
              <a:rPr lang="en-GB" altLang="de-DE" sz="1400" b="1"/>
            </a:br>
            <a:r>
              <a:rPr lang="en-GB" altLang="de-DE" sz="1400" b="1"/>
              <a:t>Need for Dark Energy?</a:t>
            </a:r>
            <a:r>
              <a:rPr lang="de-DE" altLang="de-DE" sz="1800"/>
              <a:t> </a:t>
            </a:r>
            <a:r>
              <a:rPr lang="de-DE" altLang="de-DE" sz="2000"/>
              <a:t/>
            </a:r>
            <a:br>
              <a:rPr lang="de-DE" altLang="de-DE" sz="2000"/>
            </a:br>
            <a:endParaRPr lang="de-DE" altLang="de-DE" sz="2000" b="1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9296400" y="5715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73734" name="Line 4"/>
          <p:cNvSpPr>
            <a:spLocks noChangeShapeType="1"/>
          </p:cNvSpPr>
          <p:nvPr/>
        </p:nvSpPr>
        <p:spPr bwMode="auto">
          <a:xfrm flipV="1">
            <a:off x="1736725" y="32639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4471989" y="1295400"/>
            <a:ext cx="3184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300">
                <a:solidFill>
                  <a:srgbClr val="000000"/>
                </a:solidFill>
              </a:rPr>
              <a:t>Development of the Universe: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pic>
        <p:nvPicPr>
          <p:cNvPr id="149510" name="Picture 6" descr="Riess01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4" y="1951038"/>
            <a:ext cx="4002087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1870076" y="3041650"/>
            <a:ext cx="3700463" cy="2306638"/>
            <a:chOff x="686" y="1232"/>
            <a:chExt cx="2331" cy="1453"/>
          </a:xfrm>
        </p:grpSpPr>
        <p:sp>
          <p:nvSpPr>
            <p:cNvPr id="73756" name="Text Box 8"/>
            <p:cNvSpPr txBox="1">
              <a:spLocks noChangeArrowheads="1"/>
            </p:cNvSpPr>
            <p:nvPr/>
          </p:nvSpPr>
          <p:spPr bwMode="auto">
            <a:xfrm>
              <a:off x="686" y="1521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c/c</a:t>
              </a:r>
              <a:r>
                <a:rPr lang="de-DE" altLang="de-DE" sz="1000" baseline="-25000">
                  <a:solidFill>
                    <a:srgbClr val="000000"/>
                  </a:solidFill>
                </a:rPr>
                <a:t>0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57" name="Text Box 9"/>
            <p:cNvSpPr txBox="1">
              <a:spLocks noChangeArrowheads="1"/>
            </p:cNvSpPr>
            <p:nvPr/>
          </p:nvSpPr>
          <p:spPr bwMode="auto">
            <a:xfrm>
              <a:off x="937" y="2229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58" name="Text Box 10"/>
            <p:cNvSpPr txBox="1">
              <a:spLocks noChangeArrowheads="1"/>
            </p:cNvSpPr>
            <p:nvPr/>
          </p:nvSpPr>
          <p:spPr bwMode="auto">
            <a:xfrm>
              <a:off x="862" y="1738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10</a:t>
              </a:r>
              <a:r>
                <a:rPr lang="de-DE" altLang="de-DE" sz="1000" baseline="30000">
                  <a:solidFill>
                    <a:srgbClr val="000000"/>
                  </a:solidFill>
                </a:rPr>
                <a:t>25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59" name="Text Box 11"/>
            <p:cNvSpPr txBox="1">
              <a:spLocks noChangeArrowheads="1"/>
            </p:cNvSpPr>
            <p:nvPr/>
          </p:nvSpPr>
          <p:spPr bwMode="auto">
            <a:xfrm>
              <a:off x="862" y="1289"/>
              <a:ext cx="276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10</a:t>
              </a:r>
              <a:r>
                <a:rPr lang="de-DE" altLang="de-DE" sz="1000" baseline="30000">
                  <a:solidFill>
                    <a:srgbClr val="000000"/>
                  </a:solidFill>
                </a:rPr>
                <a:t>50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60" name="Rectangle 12"/>
            <p:cNvSpPr>
              <a:spLocks noChangeArrowheads="1"/>
            </p:cNvSpPr>
            <p:nvPr/>
          </p:nvSpPr>
          <p:spPr bwMode="auto">
            <a:xfrm>
              <a:off x="1119" y="1232"/>
              <a:ext cx="1763" cy="1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61" name="Freeform 13"/>
            <p:cNvSpPr>
              <a:spLocks/>
            </p:cNvSpPr>
            <p:nvPr/>
          </p:nvSpPr>
          <p:spPr bwMode="auto">
            <a:xfrm>
              <a:off x="1176" y="1250"/>
              <a:ext cx="1697" cy="1040"/>
            </a:xfrm>
            <a:custGeom>
              <a:avLst/>
              <a:gdLst>
                <a:gd name="T0" fmla="*/ 0 w 3667125"/>
                <a:gd name="T1" fmla="*/ 0 h 1990725"/>
                <a:gd name="T2" fmla="*/ 0 w 3667125"/>
                <a:gd name="T3" fmla="*/ 0 h 1990725"/>
                <a:gd name="T4" fmla="*/ 0 w 3667125"/>
                <a:gd name="T5" fmla="*/ 0 h 1990725"/>
                <a:gd name="T6" fmla="*/ 0 w 3667125"/>
                <a:gd name="T7" fmla="*/ 0 h 1990725"/>
                <a:gd name="T8" fmla="*/ 0 w 3667125"/>
                <a:gd name="T9" fmla="*/ 0 h 1990725"/>
                <a:gd name="T10" fmla="*/ 0 w 3667125"/>
                <a:gd name="T11" fmla="*/ 0 h 1990725"/>
                <a:gd name="T12" fmla="*/ 0 w 3667125"/>
                <a:gd name="T13" fmla="*/ 0 h 1990725"/>
                <a:gd name="T14" fmla="*/ 0 w 3667125"/>
                <a:gd name="T15" fmla="*/ 0 h 1990725"/>
                <a:gd name="T16" fmla="*/ 0 w 3667125"/>
                <a:gd name="T17" fmla="*/ 0 h 1990725"/>
                <a:gd name="T18" fmla="*/ 0 w 3667125"/>
                <a:gd name="T19" fmla="*/ 0 h 19907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67125" h="1990725">
                  <a:moveTo>
                    <a:pt x="0" y="0"/>
                  </a:moveTo>
                  <a:cubicBezTo>
                    <a:pt x="34131" y="381000"/>
                    <a:pt x="68263" y="762000"/>
                    <a:pt x="95250" y="1019175"/>
                  </a:cubicBezTo>
                  <a:cubicBezTo>
                    <a:pt x="122237" y="1276350"/>
                    <a:pt x="138113" y="1430338"/>
                    <a:pt x="161925" y="1543050"/>
                  </a:cubicBezTo>
                  <a:cubicBezTo>
                    <a:pt x="185737" y="1655762"/>
                    <a:pt x="211138" y="1657350"/>
                    <a:pt x="238125" y="1695450"/>
                  </a:cubicBezTo>
                  <a:cubicBezTo>
                    <a:pt x="265112" y="1733550"/>
                    <a:pt x="288925" y="1751012"/>
                    <a:pt x="323850" y="1771650"/>
                  </a:cubicBezTo>
                  <a:cubicBezTo>
                    <a:pt x="358775" y="1792288"/>
                    <a:pt x="377825" y="1804988"/>
                    <a:pt x="447675" y="1819275"/>
                  </a:cubicBezTo>
                  <a:cubicBezTo>
                    <a:pt x="517525" y="1833562"/>
                    <a:pt x="574675" y="1844675"/>
                    <a:pt x="742950" y="1857375"/>
                  </a:cubicBezTo>
                  <a:cubicBezTo>
                    <a:pt x="911225" y="1870075"/>
                    <a:pt x="1168400" y="1881187"/>
                    <a:pt x="1457325" y="1895475"/>
                  </a:cubicBezTo>
                  <a:cubicBezTo>
                    <a:pt x="1746250" y="1909763"/>
                    <a:pt x="2108200" y="1927225"/>
                    <a:pt x="2476500" y="1943100"/>
                  </a:cubicBezTo>
                  <a:cubicBezTo>
                    <a:pt x="2844800" y="1958975"/>
                    <a:pt x="3468688" y="1982788"/>
                    <a:pt x="3667125" y="199072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3762" name="Group 14"/>
            <p:cNvGrpSpPr>
              <a:grpSpLocks/>
            </p:cNvGrpSpPr>
            <p:nvPr/>
          </p:nvGrpSpPr>
          <p:grpSpPr bwMode="auto">
            <a:xfrm rot="10800000">
              <a:off x="1119" y="2409"/>
              <a:ext cx="1764" cy="33"/>
              <a:chOff x="1976" y="139"/>
              <a:chExt cx="5669" cy="195"/>
            </a:xfrm>
          </p:grpSpPr>
          <p:sp>
            <p:nvSpPr>
              <p:cNvPr id="73781" name="Line 15"/>
              <p:cNvSpPr>
                <a:spLocks noChangeShapeType="1"/>
              </p:cNvSpPr>
              <p:nvPr/>
            </p:nvSpPr>
            <p:spPr bwMode="auto">
              <a:xfrm flipV="1">
                <a:off x="1976" y="327"/>
                <a:ext cx="5669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2" name="Line 16"/>
              <p:cNvSpPr>
                <a:spLocks noChangeShapeType="1"/>
              </p:cNvSpPr>
              <p:nvPr/>
            </p:nvSpPr>
            <p:spPr bwMode="auto">
              <a:xfrm>
                <a:off x="2542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3" name="Line 17"/>
              <p:cNvSpPr>
                <a:spLocks noChangeShapeType="1"/>
              </p:cNvSpPr>
              <p:nvPr/>
            </p:nvSpPr>
            <p:spPr bwMode="auto">
              <a:xfrm>
                <a:off x="4246" y="13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4" name="Line 18"/>
              <p:cNvSpPr>
                <a:spLocks noChangeShapeType="1"/>
              </p:cNvSpPr>
              <p:nvPr/>
            </p:nvSpPr>
            <p:spPr bwMode="auto">
              <a:xfrm>
                <a:off x="3105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5" name="Line 19"/>
              <p:cNvSpPr>
                <a:spLocks noChangeShapeType="1"/>
              </p:cNvSpPr>
              <p:nvPr/>
            </p:nvSpPr>
            <p:spPr bwMode="auto">
              <a:xfrm>
                <a:off x="1977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6" name="Line 20"/>
              <p:cNvSpPr>
                <a:spLocks noChangeShapeType="1"/>
              </p:cNvSpPr>
              <p:nvPr/>
            </p:nvSpPr>
            <p:spPr bwMode="auto">
              <a:xfrm>
                <a:off x="5373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7" name="Line 21"/>
              <p:cNvSpPr>
                <a:spLocks noChangeShapeType="1"/>
              </p:cNvSpPr>
              <p:nvPr/>
            </p:nvSpPr>
            <p:spPr bwMode="auto">
              <a:xfrm>
                <a:off x="3673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8" name="Line 22"/>
              <p:cNvSpPr>
                <a:spLocks noChangeShapeType="1"/>
              </p:cNvSpPr>
              <p:nvPr/>
            </p:nvSpPr>
            <p:spPr bwMode="auto">
              <a:xfrm>
                <a:off x="6518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9" name="Line 23"/>
              <p:cNvSpPr>
                <a:spLocks noChangeShapeType="1"/>
              </p:cNvSpPr>
              <p:nvPr/>
            </p:nvSpPr>
            <p:spPr bwMode="auto">
              <a:xfrm>
                <a:off x="7641" y="1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90" name="Line 24"/>
              <p:cNvSpPr>
                <a:spLocks noChangeShapeType="1"/>
              </p:cNvSpPr>
              <p:nvPr/>
            </p:nvSpPr>
            <p:spPr bwMode="auto">
              <a:xfrm>
                <a:off x="4805" y="146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91" name="Line 25"/>
              <p:cNvSpPr>
                <a:spLocks noChangeShapeType="1"/>
              </p:cNvSpPr>
              <p:nvPr/>
            </p:nvSpPr>
            <p:spPr bwMode="auto">
              <a:xfrm>
                <a:off x="5956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92" name="Line 26"/>
              <p:cNvSpPr>
                <a:spLocks noChangeShapeType="1"/>
              </p:cNvSpPr>
              <p:nvPr/>
            </p:nvSpPr>
            <p:spPr bwMode="auto">
              <a:xfrm>
                <a:off x="7068" y="142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3763" name="Group 27"/>
            <p:cNvGrpSpPr>
              <a:grpSpLocks/>
            </p:cNvGrpSpPr>
            <p:nvPr/>
          </p:nvGrpSpPr>
          <p:grpSpPr bwMode="auto">
            <a:xfrm rot="-5400000">
              <a:off x="523" y="1807"/>
              <a:ext cx="1174" cy="27"/>
              <a:chOff x="1976" y="139"/>
              <a:chExt cx="5669" cy="195"/>
            </a:xfrm>
          </p:grpSpPr>
          <p:sp>
            <p:nvSpPr>
              <p:cNvPr id="73769" name="Line 28"/>
              <p:cNvSpPr>
                <a:spLocks noChangeShapeType="1"/>
              </p:cNvSpPr>
              <p:nvPr/>
            </p:nvSpPr>
            <p:spPr bwMode="auto">
              <a:xfrm flipV="1">
                <a:off x="1976" y="327"/>
                <a:ext cx="5669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0" name="Line 29"/>
              <p:cNvSpPr>
                <a:spLocks noChangeShapeType="1"/>
              </p:cNvSpPr>
              <p:nvPr/>
            </p:nvSpPr>
            <p:spPr bwMode="auto">
              <a:xfrm>
                <a:off x="2542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1" name="Line 30"/>
              <p:cNvSpPr>
                <a:spLocks noChangeShapeType="1"/>
              </p:cNvSpPr>
              <p:nvPr/>
            </p:nvSpPr>
            <p:spPr bwMode="auto">
              <a:xfrm>
                <a:off x="4246" y="13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2" name="Line 31"/>
              <p:cNvSpPr>
                <a:spLocks noChangeShapeType="1"/>
              </p:cNvSpPr>
              <p:nvPr/>
            </p:nvSpPr>
            <p:spPr bwMode="auto">
              <a:xfrm>
                <a:off x="3105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3" name="Line 32"/>
              <p:cNvSpPr>
                <a:spLocks noChangeShapeType="1"/>
              </p:cNvSpPr>
              <p:nvPr/>
            </p:nvSpPr>
            <p:spPr bwMode="auto">
              <a:xfrm>
                <a:off x="1977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4" name="Line 33"/>
              <p:cNvSpPr>
                <a:spLocks noChangeShapeType="1"/>
              </p:cNvSpPr>
              <p:nvPr/>
            </p:nvSpPr>
            <p:spPr bwMode="auto">
              <a:xfrm>
                <a:off x="5373" y="14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5" name="Line 34"/>
              <p:cNvSpPr>
                <a:spLocks noChangeShapeType="1"/>
              </p:cNvSpPr>
              <p:nvPr/>
            </p:nvSpPr>
            <p:spPr bwMode="auto">
              <a:xfrm>
                <a:off x="3673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6" name="Line 35"/>
              <p:cNvSpPr>
                <a:spLocks noChangeShapeType="1"/>
              </p:cNvSpPr>
              <p:nvPr/>
            </p:nvSpPr>
            <p:spPr bwMode="auto">
              <a:xfrm>
                <a:off x="6518" y="149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7" name="Line 36"/>
              <p:cNvSpPr>
                <a:spLocks noChangeShapeType="1"/>
              </p:cNvSpPr>
              <p:nvPr/>
            </p:nvSpPr>
            <p:spPr bwMode="auto">
              <a:xfrm>
                <a:off x="7641" y="1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8" name="Line 37"/>
              <p:cNvSpPr>
                <a:spLocks noChangeShapeType="1"/>
              </p:cNvSpPr>
              <p:nvPr/>
            </p:nvSpPr>
            <p:spPr bwMode="auto">
              <a:xfrm>
                <a:off x="4805" y="146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79" name="Line 38"/>
              <p:cNvSpPr>
                <a:spLocks noChangeShapeType="1"/>
              </p:cNvSpPr>
              <p:nvPr/>
            </p:nvSpPr>
            <p:spPr bwMode="auto">
              <a:xfrm>
                <a:off x="5956" y="14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0" name="Line 39"/>
              <p:cNvSpPr>
                <a:spLocks noChangeShapeType="1"/>
              </p:cNvSpPr>
              <p:nvPr/>
            </p:nvSpPr>
            <p:spPr bwMode="auto">
              <a:xfrm>
                <a:off x="7068" y="142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3764" name="Line 40"/>
            <p:cNvSpPr>
              <a:spLocks noChangeShapeType="1"/>
            </p:cNvSpPr>
            <p:nvPr/>
          </p:nvSpPr>
          <p:spPr bwMode="auto">
            <a:xfrm>
              <a:off x="1119" y="2290"/>
              <a:ext cx="17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65" name="Text Box 41"/>
            <p:cNvSpPr txBox="1">
              <a:spLocks noChangeArrowheads="1"/>
            </p:cNvSpPr>
            <p:nvPr/>
          </p:nvSpPr>
          <p:spPr bwMode="auto">
            <a:xfrm>
              <a:off x="1869" y="1413"/>
              <a:ext cx="869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100">
                  <a:solidFill>
                    <a:srgbClr val="000000"/>
                  </a:solidFill>
                </a:rPr>
                <a:t>Development of ‘c’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66" name="Text Box 42"/>
            <p:cNvSpPr txBox="1">
              <a:spLocks noChangeArrowheads="1"/>
            </p:cNvSpPr>
            <p:nvPr/>
          </p:nvSpPr>
          <p:spPr bwMode="auto">
            <a:xfrm>
              <a:off x="876" y="2461"/>
              <a:ext cx="551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Big Bang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67" name="Text Box 43"/>
            <p:cNvSpPr txBox="1">
              <a:spLocks noChangeArrowheads="1"/>
            </p:cNvSpPr>
            <p:nvPr/>
          </p:nvSpPr>
          <p:spPr bwMode="auto">
            <a:xfrm>
              <a:off x="2741" y="2484"/>
              <a:ext cx="276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now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68" name="Text Box 44"/>
            <p:cNvSpPr txBox="1">
              <a:spLocks noChangeArrowheads="1"/>
            </p:cNvSpPr>
            <p:nvPr/>
          </p:nvSpPr>
          <p:spPr bwMode="auto">
            <a:xfrm>
              <a:off x="1790" y="2547"/>
              <a:ext cx="551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time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3738" name="Group 45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3754" name="Picture 46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55" name="Text Box 47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9AE8A329-EAF1-498C-A7A8-EE2EFF232234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70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7967664" y="5157788"/>
            <a:ext cx="808037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200">
                <a:solidFill>
                  <a:srgbClr val="CC0000"/>
                </a:solidFill>
              </a:rPr>
              <a:t>Doppler-Effekt</a:t>
            </a:r>
            <a:r>
              <a:rPr lang="de-DE" altLang="de-DE" sz="1200">
                <a:solidFill>
                  <a:srgbClr val="000000"/>
                </a:solidFill>
              </a:rPr>
              <a:t>:</a:t>
            </a:r>
            <a:endParaRPr lang="de-DE" altLang="de-DE" sz="1600" b="1" baseline="30000">
              <a:solidFill>
                <a:srgbClr val="000000"/>
              </a:solidFill>
            </a:endParaRPr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>
            <a:off x="8991601" y="2509838"/>
            <a:ext cx="2000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>
            <a:off x="8902701" y="2620963"/>
            <a:ext cx="2000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49556" name="Group 52"/>
          <p:cNvGrpSpPr>
            <a:grpSpLocks/>
          </p:cNvGrpSpPr>
          <p:nvPr/>
        </p:nvGrpSpPr>
        <p:grpSpPr bwMode="auto">
          <a:xfrm>
            <a:off x="8805864" y="5075236"/>
            <a:ext cx="809625" cy="454024"/>
            <a:chOff x="747" y="1001"/>
            <a:chExt cx="510" cy="286"/>
          </a:xfrm>
        </p:grpSpPr>
        <p:pic>
          <p:nvPicPr>
            <p:cNvPr id="73751" name="Picture 53" descr="ff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01"/>
              <a:ext cx="510" cy="28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52" name="Oval 54"/>
            <p:cNvSpPr>
              <a:spLocks noChangeArrowheads="1"/>
            </p:cNvSpPr>
            <p:nvPr/>
          </p:nvSpPr>
          <p:spPr bwMode="auto">
            <a:xfrm>
              <a:off x="954" y="1098"/>
              <a:ext cx="5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73753" name="Text Box 55"/>
            <p:cNvSpPr txBox="1">
              <a:spLocks noChangeArrowheads="1"/>
            </p:cNvSpPr>
            <p:nvPr/>
          </p:nvSpPr>
          <p:spPr bwMode="auto">
            <a:xfrm>
              <a:off x="882" y="1080"/>
              <a:ext cx="34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2300" b="1" i="1" baseline="30000">
                  <a:solidFill>
                    <a:srgbClr val="CC0000"/>
                  </a:solidFill>
                </a:rPr>
                <a:t>c</a:t>
              </a:r>
            </a:p>
          </p:txBody>
        </p:sp>
      </p:grpSp>
      <p:sp>
        <p:nvSpPr>
          <p:cNvPr id="104464" name="Oval 59"/>
          <p:cNvSpPr>
            <a:spLocks noChangeArrowheads="1"/>
          </p:cNvSpPr>
          <p:nvPr/>
        </p:nvSpPr>
        <p:spPr bwMode="auto">
          <a:xfrm rot="-1896531">
            <a:off x="8543925" y="2420939"/>
            <a:ext cx="649288" cy="358775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0672" name="Text Box 61"/>
          <p:cNvSpPr txBox="1">
            <a:spLocks noChangeArrowheads="1"/>
          </p:cNvSpPr>
          <p:nvPr/>
        </p:nvSpPr>
        <p:spPr bwMode="auto">
          <a:xfrm>
            <a:off x="2279650" y="5373689"/>
            <a:ext cx="44846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200">
                <a:solidFill>
                  <a:srgbClr val="006699"/>
                </a:solidFill>
              </a:rPr>
              <a:t>  </a:t>
            </a:r>
            <a:r>
              <a:rPr lang="en-US" altLang="de-DE" sz="1100">
                <a:solidFill>
                  <a:srgbClr val="006699"/>
                </a:solidFill>
              </a:rPr>
              <a:t>Doppler-Effect: If ‚c‘ was higher at early times then we get – </a:t>
            </a:r>
            <a:br>
              <a:rPr lang="en-US" altLang="de-DE" sz="1100">
                <a:solidFill>
                  <a:srgbClr val="006699"/>
                </a:solidFill>
              </a:rPr>
            </a:br>
            <a:r>
              <a:rPr lang="en-US" altLang="de-DE" sz="1100">
                <a:solidFill>
                  <a:srgbClr val="006699"/>
                </a:solidFill>
              </a:rPr>
              <a:t>   from the formula – a higher speed for the early supernovae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100">
                <a:solidFill>
                  <a:srgbClr val="006699"/>
                </a:solidFill>
              </a:rPr>
              <a:t> The acceleration at later times disappear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7453313" y="1535113"/>
            <a:ext cx="27051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de-DE" sz="1000">
                <a:solidFill>
                  <a:srgbClr val="000000"/>
                </a:solidFill>
              </a:rPr>
              <a:t>“Old supernovae are </a:t>
            </a:r>
            <a:r>
              <a:rPr lang="en-GB" altLang="de-DE" sz="1000" u="sng">
                <a:solidFill>
                  <a:srgbClr val="000000"/>
                </a:solidFill>
              </a:rPr>
              <a:t>not</a:t>
            </a:r>
            <a:r>
              <a:rPr lang="en-GB" altLang="de-DE" sz="1000">
                <a:solidFill>
                  <a:srgbClr val="000000"/>
                </a:solidFill>
              </a:rPr>
              <a:t> on the Hubble line”</a:t>
            </a:r>
            <a:endParaRPr lang="de-DE" altLang="de-DE" sz="1600" b="1">
              <a:solidFill>
                <a:srgbClr val="000000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8839200" y="18415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9605963" y="4184650"/>
            <a:ext cx="11303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Recession speed</a:t>
            </a:r>
            <a:endParaRPr lang="de-DE" altLang="de-DE" sz="1600" b="1" baseline="30000">
              <a:solidFill>
                <a:srgbClr val="000000"/>
              </a:solidFill>
            </a:endParaRPr>
          </a:p>
        </p:txBody>
      </p: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6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69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70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2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53" grpId="0" animBg="1"/>
      <p:bldP spid="149554" grpId="0" animBg="1"/>
      <p:bldP spid="149555" grpId="0" animBg="1"/>
      <p:bldP spid="104464" grpId="0" animBg="1"/>
      <p:bldP spid="70672" grpId="0"/>
      <p:bldP spid="62" grpId="0" animBg="1"/>
      <p:bldP spid="63" grpId="0" animBg="1"/>
      <p:bldP spid="6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757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9A602-E85C-4FB5-8D79-367EF9F735C1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3827464" y="1252538"/>
            <a:ext cx="4537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800" b="1">
                <a:solidFill>
                  <a:srgbClr val="000000"/>
                </a:solidFill>
              </a:rPr>
              <a:t>Summary for a </a:t>
            </a:r>
            <a:r>
              <a:rPr lang="en-GB" altLang="de-DE" sz="1800" b="1" u="sng">
                <a:solidFill>
                  <a:srgbClr val="000000"/>
                </a:solidFill>
              </a:rPr>
              <a:t>Physical</a:t>
            </a:r>
            <a:r>
              <a:rPr lang="en-GB" altLang="de-DE" sz="1800" b="1">
                <a:solidFill>
                  <a:srgbClr val="000000"/>
                </a:solidFill>
              </a:rPr>
              <a:t> Relativity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800" b="1">
                <a:solidFill>
                  <a:srgbClr val="000000"/>
                </a:solidFill>
              </a:rPr>
              <a:t>(</a:t>
            </a:r>
            <a:r>
              <a:rPr lang="en-GB" altLang="de-DE" sz="1800" b="1" u="sng">
                <a:solidFill>
                  <a:srgbClr val="000000"/>
                </a:solidFill>
              </a:rPr>
              <a:t>Lorentz</a:t>
            </a:r>
            <a:r>
              <a:rPr lang="en-GB" altLang="de-DE" sz="1800" b="1">
                <a:solidFill>
                  <a:srgbClr val="000000"/>
                </a:solidFill>
              </a:rPr>
              <a:t> vs. Einstein) </a:t>
            </a:r>
            <a:endParaRPr lang="de-DE" altLang="de-DE" sz="1800" b="1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44050" y="5202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‘‘</a:t>
            </a: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757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57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9A6235BA-3FE4-4145-B122-29570ABF5436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71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757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800" b="1">
                <a:solidFill>
                  <a:srgbClr val="000000"/>
                </a:solidFill>
              </a:rPr>
              <a:t> </a:t>
            </a:r>
            <a:endParaRPr lang="de-DE" altLang="de-DE" sz="1800" b="1">
              <a:solidFill>
                <a:srgbClr val="000000"/>
              </a:solidFill>
            </a:endParaRPr>
          </a:p>
        </p:txBody>
      </p:sp>
      <p:sp>
        <p:nvSpPr>
          <p:cNvPr id="75787" name="Rechteck 1"/>
          <p:cNvSpPr>
            <a:spLocks noChangeArrowheads="1"/>
          </p:cNvSpPr>
          <p:nvPr/>
        </p:nvSpPr>
        <p:spPr bwMode="auto">
          <a:xfrm>
            <a:off x="2808288" y="2430464"/>
            <a:ext cx="5268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>
                <a:solidFill>
                  <a:srgbClr val="4D4D4D"/>
                </a:solidFill>
              </a:rPr>
              <a:t> </a:t>
            </a:r>
            <a:r>
              <a:rPr lang="en-US" altLang="de-DE" sz="1800">
                <a:solidFill>
                  <a:srgbClr val="FF0000"/>
                </a:solidFill>
              </a:rPr>
              <a:t>Compatible with the rest of physics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>
                <a:solidFill>
                  <a:srgbClr val="4D4D4D"/>
                </a:solidFill>
              </a:rPr>
              <a:t> Simpler mathematics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>
                <a:solidFill>
                  <a:srgbClr val="4D4D4D"/>
                </a:solidFill>
              </a:rPr>
              <a:t> Compliant with all Einstein-experiments 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28863" y="3262314"/>
            <a:ext cx="7618412" cy="169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4D4D4D"/>
                </a:solidFill>
              </a:rPr>
              <a:t> Certain open problems are solved at once:</a:t>
            </a:r>
          </a:p>
          <a:p>
            <a:pPr marL="1252538" indent="-4508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dirty="0">
                <a:solidFill>
                  <a:srgbClr val="4D4D4D"/>
                </a:solidFill>
              </a:rPr>
              <a:t>  Apparent </a:t>
            </a:r>
            <a:r>
              <a:rPr lang="en-US" altLang="de-DE" dirty="0">
                <a:solidFill>
                  <a:srgbClr val="C00000"/>
                </a:solidFill>
              </a:rPr>
              <a:t>Equivalence</a:t>
            </a:r>
            <a:r>
              <a:rPr lang="en-US" altLang="de-DE" dirty="0">
                <a:solidFill>
                  <a:srgbClr val="4D4D4D"/>
                </a:solidFill>
              </a:rPr>
              <a:t> of inertial and gravitational mass</a:t>
            </a:r>
          </a:p>
          <a:p>
            <a:pPr marL="1252538" indent="-4508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dirty="0">
                <a:solidFill>
                  <a:srgbClr val="4D4D4D"/>
                </a:solidFill>
              </a:rPr>
              <a:t>  The </a:t>
            </a:r>
            <a:r>
              <a:rPr lang="en-US" altLang="de-DE" dirty="0">
                <a:solidFill>
                  <a:srgbClr val="C00000"/>
                </a:solidFill>
              </a:rPr>
              <a:t>Dark Energy </a:t>
            </a:r>
            <a:r>
              <a:rPr lang="en-US" altLang="de-DE" dirty="0">
                <a:solidFill>
                  <a:srgbClr val="4D4D4D"/>
                </a:solidFill>
              </a:rPr>
              <a:t>problem</a:t>
            </a:r>
          </a:p>
          <a:p>
            <a:pPr marL="1252538" indent="-4508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dirty="0">
                <a:solidFill>
                  <a:srgbClr val="4D4D4D"/>
                </a:solidFill>
              </a:rPr>
              <a:t>  The </a:t>
            </a:r>
            <a:r>
              <a:rPr lang="en-US" altLang="de-DE" dirty="0">
                <a:solidFill>
                  <a:srgbClr val="C00000"/>
                </a:solidFill>
              </a:rPr>
              <a:t>Dark Matter </a:t>
            </a:r>
            <a:r>
              <a:rPr lang="en-US" altLang="de-DE" dirty="0">
                <a:solidFill>
                  <a:srgbClr val="4D4D4D"/>
                </a:solidFill>
              </a:rPr>
              <a:t>problem</a:t>
            </a:r>
          </a:p>
          <a:p>
            <a:pPr marL="1252538" indent="-4508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dirty="0">
                <a:solidFill>
                  <a:srgbClr val="4D4D4D"/>
                </a:solidFill>
              </a:rPr>
              <a:t>  Compatibility with </a:t>
            </a:r>
            <a:r>
              <a:rPr lang="en-US" altLang="de-DE" dirty="0">
                <a:solidFill>
                  <a:srgbClr val="C00000"/>
                </a:solidFill>
              </a:rPr>
              <a:t>Quantum Mechanics (“Quantum Gravity”)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1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2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>
                <a:solidFill>
                  <a:srgbClr val="000000"/>
                </a:solidFill>
              </a:rPr>
              <a:pPr/>
              <a:t>72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860537" y="1388440"/>
            <a:ext cx="6328051" cy="1344028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de-DE" sz="3200" b="1" dirty="0" smtClean="0">
                <a:solidFill>
                  <a:srgbClr val="002060"/>
                </a:solidFill>
              </a:rPr>
              <a:t>This will be the topic of the first part of my talk</a:t>
            </a:r>
            <a:endParaRPr lang="de-DE" altLang="de-DE" sz="3200" b="1" dirty="0">
              <a:solidFill>
                <a:srgbClr val="00206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14122" y="584185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24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72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93381" y="3149773"/>
            <a:ext cx="443621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 algn="ctr">
              <a:spcBef>
                <a:spcPct val="20000"/>
              </a:spcBef>
              <a:defRPr/>
            </a:pP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>And I appreciated the book:</a:t>
            </a:r>
            <a:br>
              <a:rPr lang="en-US" altLang="de-DE" sz="2400" dirty="0">
                <a:solidFill>
                  <a:srgbClr val="4D4D4D"/>
                </a:solidFill>
                <a:latin typeface="Arial"/>
              </a:rPr>
            </a:b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/>
            </a:r>
            <a:br>
              <a:rPr lang="en-US" altLang="de-DE" sz="2400" dirty="0">
                <a:solidFill>
                  <a:srgbClr val="4D4D4D"/>
                </a:solidFill>
                <a:latin typeface="Arial"/>
              </a:rPr>
            </a:br>
            <a:r>
              <a:rPr lang="en-US" altLang="de-DE" sz="2400" dirty="0" err="1">
                <a:solidFill>
                  <a:srgbClr val="4D4D4D"/>
                </a:solidFill>
                <a:latin typeface="Arial"/>
              </a:rPr>
              <a:t>Ludwik</a:t>
            </a: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altLang="de-DE" sz="2400" dirty="0" err="1">
                <a:solidFill>
                  <a:srgbClr val="4D4D4D"/>
                </a:solidFill>
                <a:latin typeface="Arial"/>
              </a:rPr>
              <a:t>Kostro</a:t>
            </a: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>:</a:t>
            </a:r>
          </a:p>
          <a:p>
            <a:pPr marL="470250" algn="ctr">
              <a:spcBef>
                <a:spcPct val="20000"/>
              </a:spcBef>
              <a:defRPr/>
            </a:pP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>Einstein and the ether</a:t>
            </a:r>
            <a:endParaRPr lang="en-US" altLang="de-DE" sz="240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4000" y="64142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1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3962553" y="5113203"/>
            <a:ext cx="4124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spcBef>
                <a:spcPct val="20000"/>
              </a:spcBef>
              <a:defRPr/>
            </a:pPr>
            <a:r>
              <a:rPr lang="en-US" altLang="de-DE" sz="2400" dirty="0">
                <a:solidFill>
                  <a:srgbClr val="4D4D4D"/>
                </a:solidFill>
                <a:latin typeface="Arial"/>
              </a:rPr>
              <a:t>which was a great help</a:t>
            </a:r>
            <a:endParaRPr lang="en-US" altLang="de-DE" sz="24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73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5038" y="928690"/>
            <a:ext cx="7489825" cy="8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>
                <a:solidFill>
                  <a:srgbClr val="000000"/>
                </a:solidFill>
              </a:rPr>
              <a:t>“Relativity is difficult!”</a:t>
            </a:r>
            <a:endParaRPr lang="de-DE" altLang="de-DE" b="1" dirty="0">
              <a:solidFill>
                <a:srgbClr val="00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73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grpSp>
        <p:nvGrpSpPr>
          <p:cNvPr id="24586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458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9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General Relativity</a:t>
              </a:r>
              <a:endParaRPr lang="de-DE" altLang="de-DE">
                <a:solidFill>
                  <a:srgbClr val="98D8C3"/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2983918" y="1829572"/>
            <a:ext cx="6045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de-DE" dirty="0">
                <a:solidFill>
                  <a:srgbClr val="0033CC"/>
                </a:solidFill>
                <a:latin typeface="Arial" panose="020B0604020202020204" pitchFamily="34" charset="0"/>
              </a:rPr>
              <a:t>But we will show:</a:t>
            </a:r>
            <a:br>
              <a:rPr lang="en-US" altLang="de-DE" dirty="0">
                <a:solidFill>
                  <a:srgbClr val="0033CC"/>
                </a:solidFill>
                <a:latin typeface="Arial" panose="020B0604020202020204" pitchFamily="34" charset="0"/>
              </a:rPr>
            </a:br>
            <a:endParaRPr lang="en-US" altLang="de-DE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altLang="de-DE" dirty="0">
                <a:solidFill>
                  <a:srgbClr val="0033CC"/>
                </a:solidFill>
                <a:latin typeface="Arial" panose="020B0604020202020204" pitchFamily="34" charset="0"/>
              </a:rPr>
              <a:t>Relativity is easy, we just have to start in the right way.</a:t>
            </a:r>
            <a:endParaRPr lang="en-US" altLang="de-DE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470250" fontAlgn="base">
              <a:spcAft>
                <a:spcPct val="0"/>
              </a:spcAft>
              <a:defRPr/>
            </a:pPr>
            <a:endParaRPr lang="en-US" altLang="de-DE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143673" y="3119789"/>
            <a:ext cx="6085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We should avoid the “epicycles” of Einstein: </a:t>
            </a:r>
            <a:r>
              <a:rPr lang="en-US" altLang="de-DE" dirty="0" err="1">
                <a:solidFill>
                  <a:srgbClr val="4D4D4D"/>
                </a:solidFill>
                <a:latin typeface="Arial" panose="020B0604020202020204" pitchFamily="34" charset="0"/>
              </a:rPr>
              <a:t>SpaceTime</a:t>
            </a:r>
            <a:endParaRPr lang="en-US" altLang="de-DE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tabLst>
                <a:tab pos="1252538" algn="l"/>
              </a:tabLst>
              <a:defRPr/>
            </a:pPr>
            <a:endParaRPr lang="en-US" altLang="de-DE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We have an Copernican step / upheaval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143672" y="4160744"/>
            <a:ext cx="6085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Einstein’s problem is that he wants </a:t>
            </a:r>
            <a:r>
              <a:rPr lang="en-US" altLang="de-DE" dirty="0">
                <a:solidFill>
                  <a:srgbClr val="C00000"/>
                </a:solidFill>
                <a:latin typeface="Arial" panose="020B0604020202020204" pitchFamily="34" charset="0"/>
              </a:rPr>
              <a:t>to have a constant c in any frame</a:t>
            </a: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. And this mathematically needs this new geometry.</a:t>
            </a:r>
          </a:p>
          <a:p>
            <a:pPr fontAlgn="base">
              <a:spcAft>
                <a:spcPct val="0"/>
              </a:spcAft>
              <a:tabLst>
                <a:tab pos="1252538" algn="l"/>
              </a:tabLst>
              <a:defRPr/>
            </a:pPr>
            <a:r>
              <a:rPr lang="en-US" altLang="de-DE" dirty="0">
                <a:solidFill>
                  <a:srgbClr val="4D4D4D"/>
                </a:solidFill>
                <a:latin typeface="Arial" panose="020B0604020202020204" pitchFamily="34" charset="0"/>
              </a:rPr>
              <a:t>Alternatively, if we assume c as constant only in one frame, we can go on with Euclid. And relativity based on that has the same results.</a:t>
            </a:r>
            <a:endParaRPr lang="en-US" altLang="de-D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575" y="1714261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3901297" y="2506899"/>
            <a:ext cx="864394" cy="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767523" y="2507052"/>
            <a:ext cx="2033594" cy="13306"/>
          </a:xfrm>
          <a:prstGeom prst="line">
            <a:avLst/>
          </a:prstGeom>
          <a:noFill/>
          <a:ln w="9525">
            <a:solidFill>
              <a:srgbClr val="FFC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07236" y="2404505"/>
            <a:ext cx="215504" cy="21550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069681" y="1593056"/>
            <a:ext cx="2181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u="sng" dirty="0">
                <a:solidFill>
                  <a:prstClr val="black"/>
                </a:solidFill>
              </a:rPr>
              <a:t>Das Einstein-Problem</a:t>
            </a: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2713052" y="2506899"/>
            <a:ext cx="1081088" cy="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38934" name="Group 22"/>
          <p:cNvGrpSpPr>
            <a:grpSpLocks/>
          </p:cNvGrpSpPr>
          <p:nvPr/>
        </p:nvGrpSpPr>
        <p:grpSpPr bwMode="auto">
          <a:xfrm>
            <a:off x="2683238" y="5332041"/>
            <a:ext cx="6858000" cy="654844"/>
            <a:chOff x="0" y="3770"/>
            <a:chExt cx="5760" cy="550"/>
          </a:xfrm>
        </p:grpSpPr>
        <p:pic>
          <p:nvPicPr>
            <p:cNvPr id="38935" name="Picture 23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5057" y="4065"/>
              <a:ext cx="3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fld id="{DAF2DCE4-9241-4B7C-A48D-823464F6DB89}" type="slidenum">
                <a:rPr lang="de-DE" altLang="de-DE" sz="1200" b="1">
                  <a:solidFill>
                    <a:srgbClr val="009999"/>
                  </a:solidFill>
                </a:rPr>
                <a:pPr>
                  <a:spcBef>
                    <a:spcPct val="20000"/>
                  </a:spcBef>
                </a:pPr>
                <a:t>74</a:t>
              </a:fld>
              <a:endParaRPr lang="de-DE" altLang="de-DE" sz="12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2674144" y="850108"/>
            <a:ext cx="6858000" cy="759619"/>
            <a:chOff x="0" y="0"/>
            <a:chExt cx="5760" cy="638"/>
          </a:xfrm>
        </p:grpSpPr>
        <p:pic>
          <p:nvPicPr>
            <p:cNvPr id="38938" name="Picture 26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2245" y="300"/>
              <a:ext cx="25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de-DE">
                  <a:solidFill>
                    <a:srgbClr val="01B3A2"/>
                  </a:solidFill>
                </a:rPr>
                <a:t>Relativity  without Space-Time</a:t>
              </a:r>
              <a:endParaRPr lang="de-DE" altLang="de-DE">
                <a:solidFill>
                  <a:srgbClr val="01B3A2"/>
                </a:solidFill>
              </a:endParaRPr>
            </a:p>
          </p:txBody>
        </p:sp>
      </p:grp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4638084" y="2221235"/>
            <a:ext cx="323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i="1" dirty="0">
                <a:solidFill>
                  <a:prstClr val="black"/>
                </a:solidFill>
              </a:rPr>
              <a:t>c</a:t>
            </a:r>
            <a:endParaRPr lang="en-US" altLang="de-DE" i="1" baseline="-25000" dirty="0">
              <a:solidFill>
                <a:prstClr val="black"/>
              </a:solidFill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8839200" y="5264944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de-DE" sz="1350" b="1" dirty="0">
                <a:solidFill>
                  <a:srgbClr val="44546A"/>
                </a:solidFill>
              </a:rPr>
              <a:t>‘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07180" y="5052106"/>
            <a:ext cx="22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3033253" y="4300449"/>
            <a:ext cx="613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>
                <a:solidFill>
                  <a:prstClr val="black"/>
                </a:solidFill>
              </a:rPr>
              <a:t>Einstein solved it by the invention of his 4-dim. Space-time with Minkowski metric.</a:t>
            </a: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4280232" y="3861458"/>
            <a:ext cx="31036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>
                <a:solidFill>
                  <a:prstClr val="black"/>
                </a:solidFill>
              </a:rPr>
              <a:t>The observer measures:    </a:t>
            </a:r>
            <a:r>
              <a:rPr lang="en-US" altLang="de-DE" i="1" dirty="0" err="1">
                <a:solidFill>
                  <a:prstClr val="black"/>
                </a:solidFill>
              </a:rPr>
              <a:t>v</a:t>
            </a:r>
            <a:r>
              <a:rPr lang="en-US" altLang="de-DE" baseline="-25000" dirty="0" err="1">
                <a:solidFill>
                  <a:prstClr val="black"/>
                </a:solidFill>
              </a:rPr>
              <a:t>light</a:t>
            </a:r>
            <a:r>
              <a:rPr lang="en-US" altLang="de-DE" dirty="0">
                <a:solidFill>
                  <a:prstClr val="black"/>
                </a:solidFill>
              </a:rPr>
              <a:t> = </a:t>
            </a:r>
            <a:r>
              <a:rPr lang="en-US" altLang="de-DE" i="1" dirty="0">
                <a:solidFill>
                  <a:prstClr val="black"/>
                </a:solidFill>
              </a:rPr>
              <a:t>c</a:t>
            </a:r>
            <a:endParaRPr lang="en-US" altLang="de-DE" i="1" baseline="-25000" dirty="0">
              <a:solidFill>
                <a:prstClr val="black"/>
              </a:solidFill>
            </a:endParaRP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3038094" y="4577596"/>
            <a:ext cx="55047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500" dirty="0">
                <a:solidFill>
                  <a:srgbClr val="C00000"/>
                </a:solidFill>
              </a:rPr>
              <a:t>But</a:t>
            </a:r>
            <a:r>
              <a:rPr lang="en-US" altLang="de-DE" sz="1200" dirty="0">
                <a:solidFill>
                  <a:prstClr val="black"/>
                </a:solidFill>
              </a:rPr>
              <a:t> Einstein’s result is (only) a consequence of his clock synchronization. </a:t>
            </a:r>
            <a:br>
              <a:rPr lang="en-US" altLang="de-DE" sz="1200" dirty="0">
                <a:solidFill>
                  <a:prstClr val="black"/>
                </a:solidFill>
              </a:rPr>
            </a:br>
            <a:r>
              <a:rPr lang="en-US" altLang="de-DE" sz="1200" dirty="0">
                <a:solidFill>
                  <a:prstClr val="black"/>
                </a:solidFill>
              </a:rPr>
              <a:t>This sync has the inevitable consequence that any measurement yields </a:t>
            </a:r>
            <a:r>
              <a:rPr lang="en-US" altLang="de-DE" sz="1200" b="1" i="1" dirty="0">
                <a:solidFill>
                  <a:prstClr val="black"/>
                </a:solidFill>
              </a:rPr>
              <a:t>c</a:t>
            </a:r>
            <a:r>
              <a:rPr lang="en-US" altLang="de-DE" sz="1200" dirty="0">
                <a:solidFill>
                  <a:prstClr val="black"/>
                </a:solidFill>
              </a:rPr>
              <a:t> as result. </a:t>
            </a:r>
          </a:p>
          <a:p>
            <a:pPr algn="ctr"/>
            <a:endParaRPr lang="en-US" altLang="de-DE" sz="1200" b="1" dirty="0">
              <a:solidFill>
                <a:srgbClr val="C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2" y="2558492"/>
            <a:ext cx="495989" cy="518880"/>
          </a:xfrm>
          <a:prstGeom prst="rect">
            <a:avLst/>
          </a:prstGeom>
        </p:spPr>
      </p:pic>
      <p:grpSp>
        <p:nvGrpSpPr>
          <p:cNvPr id="53" name="Group 33"/>
          <p:cNvGrpSpPr>
            <a:grpSpLocks/>
          </p:cNvGrpSpPr>
          <p:nvPr/>
        </p:nvGrpSpPr>
        <p:grpSpPr bwMode="auto">
          <a:xfrm>
            <a:off x="3746944" y="3530373"/>
            <a:ext cx="254794" cy="246460"/>
            <a:chOff x="1020" y="2976"/>
            <a:chExt cx="403" cy="404"/>
          </a:xfrm>
        </p:grpSpPr>
        <p:sp>
          <p:nvSpPr>
            <p:cNvPr id="75" name="Oval 34"/>
            <p:cNvSpPr>
              <a:spLocks noChangeArrowheads="1"/>
            </p:cNvSpPr>
            <p:nvPr/>
          </p:nvSpPr>
          <p:spPr bwMode="auto">
            <a:xfrm>
              <a:off x="1020" y="2976"/>
              <a:ext cx="403" cy="404"/>
            </a:xfrm>
            <a:prstGeom prst="ellips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6" name="Oval 35"/>
            <p:cNvSpPr>
              <a:spLocks noChangeArrowheads="1"/>
            </p:cNvSpPr>
            <p:nvPr/>
          </p:nvSpPr>
          <p:spPr bwMode="auto">
            <a:xfrm>
              <a:off x="1213" y="3163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7" name="Oval 36"/>
            <p:cNvSpPr>
              <a:spLocks noChangeArrowheads="1"/>
            </p:cNvSpPr>
            <p:nvPr/>
          </p:nvSpPr>
          <p:spPr bwMode="auto">
            <a:xfrm>
              <a:off x="1208" y="2985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8" name="Oval 37"/>
            <p:cNvSpPr>
              <a:spLocks noChangeArrowheads="1"/>
            </p:cNvSpPr>
            <p:nvPr/>
          </p:nvSpPr>
          <p:spPr bwMode="auto">
            <a:xfrm>
              <a:off x="1206" y="3338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9" name="Oval 38"/>
            <p:cNvSpPr>
              <a:spLocks noChangeArrowheads="1"/>
            </p:cNvSpPr>
            <p:nvPr/>
          </p:nvSpPr>
          <p:spPr bwMode="auto">
            <a:xfrm>
              <a:off x="1031" y="3165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0" name="Oval 39"/>
            <p:cNvSpPr>
              <a:spLocks noChangeArrowheads="1"/>
            </p:cNvSpPr>
            <p:nvPr/>
          </p:nvSpPr>
          <p:spPr bwMode="auto">
            <a:xfrm>
              <a:off x="1387" y="3165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1301" y="3012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2" name="Oval 41"/>
            <p:cNvSpPr>
              <a:spLocks noChangeArrowheads="1"/>
            </p:cNvSpPr>
            <p:nvPr/>
          </p:nvSpPr>
          <p:spPr bwMode="auto">
            <a:xfrm>
              <a:off x="1364" y="3077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3" name="Oval 42"/>
            <p:cNvSpPr>
              <a:spLocks noChangeArrowheads="1"/>
            </p:cNvSpPr>
            <p:nvPr/>
          </p:nvSpPr>
          <p:spPr bwMode="auto">
            <a:xfrm>
              <a:off x="1030" y="2985"/>
              <a:ext cx="385" cy="384"/>
            </a:xfrm>
            <a:prstGeom prst="ellipse">
              <a:avLst/>
            </a:prstGeom>
            <a:noFill/>
            <a:ln w="317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4" name="Oval 43"/>
            <p:cNvSpPr>
              <a:spLocks noChangeArrowheads="1"/>
            </p:cNvSpPr>
            <p:nvPr/>
          </p:nvSpPr>
          <p:spPr bwMode="auto">
            <a:xfrm>
              <a:off x="1115" y="3013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5" name="Oval 44"/>
            <p:cNvSpPr>
              <a:spLocks noChangeArrowheads="1"/>
            </p:cNvSpPr>
            <p:nvPr/>
          </p:nvSpPr>
          <p:spPr bwMode="auto">
            <a:xfrm>
              <a:off x="1055" y="3076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6" name="Oval 45"/>
            <p:cNvSpPr>
              <a:spLocks noChangeArrowheads="1"/>
            </p:cNvSpPr>
            <p:nvPr/>
          </p:nvSpPr>
          <p:spPr bwMode="auto">
            <a:xfrm>
              <a:off x="1055" y="3251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7" name="Oval 46"/>
            <p:cNvSpPr>
              <a:spLocks noChangeArrowheads="1"/>
            </p:cNvSpPr>
            <p:nvPr/>
          </p:nvSpPr>
          <p:spPr bwMode="auto">
            <a:xfrm>
              <a:off x="1118" y="3314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8" name="Oval 47"/>
            <p:cNvSpPr>
              <a:spLocks noChangeArrowheads="1"/>
            </p:cNvSpPr>
            <p:nvPr/>
          </p:nvSpPr>
          <p:spPr bwMode="auto">
            <a:xfrm>
              <a:off x="1359" y="3259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4" name="Oval 48"/>
            <p:cNvSpPr>
              <a:spLocks noChangeArrowheads="1"/>
            </p:cNvSpPr>
            <p:nvPr/>
          </p:nvSpPr>
          <p:spPr bwMode="auto">
            <a:xfrm>
              <a:off x="1295" y="3318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5" name="Line 49"/>
            <p:cNvSpPr>
              <a:spLocks noChangeShapeType="1"/>
            </p:cNvSpPr>
            <p:nvPr/>
          </p:nvSpPr>
          <p:spPr bwMode="auto">
            <a:xfrm flipV="1">
              <a:off x="1230" y="3089"/>
              <a:ext cx="111" cy="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8" name="Line 50"/>
            <p:cNvSpPr>
              <a:spLocks noChangeShapeType="1"/>
            </p:cNvSpPr>
            <p:nvPr/>
          </p:nvSpPr>
          <p:spPr bwMode="auto">
            <a:xfrm flipH="1" flipV="1">
              <a:off x="1111" y="3142"/>
              <a:ext cx="117" cy="35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33"/>
          <p:cNvGrpSpPr>
            <a:grpSpLocks/>
          </p:cNvGrpSpPr>
          <p:nvPr/>
        </p:nvGrpSpPr>
        <p:grpSpPr bwMode="auto">
          <a:xfrm>
            <a:off x="6610812" y="3545029"/>
            <a:ext cx="254794" cy="246460"/>
            <a:chOff x="1020" y="2976"/>
            <a:chExt cx="403" cy="404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1020" y="2976"/>
              <a:ext cx="403" cy="404"/>
            </a:xfrm>
            <a:prstGeom prst="ellips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9" name="Oval 35"/>
            <p:cNvSpPr>
              <a:spLocks noChangeArrowheads="1"/>
            </p:cNvSpPr>
            <p:nvPr/>
          </p:nvSpPr>
          <p:spPr bwMode="auto">
            <a:xfrm>
              <a:off x="1213" y="3163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0" name="Oval 36"/>
            <p:cNvSpPr>
              <a:spLocks noChangeArrowheads="1"/>
            </p:cNvSpPr>
            <p:nvPr/>
          </p:nvSpPr>
          <p:spPr bwMode="auto">
            <a:xfrm>
              <a:off x="1208" y="2985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1" name="Oval 37"/>
            <p:cNvSpPr>
              <a:spLocks noChangeArrowheads="1"/>
            </p:cNvSpPr>
            <p:nvPr/>
          </p:nvSpPr>
          <p:spPr bwMode="auto">
            <a:xfrm>
              <a:off x="1206" y="3338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2" name="Oval 38"/>
            <p:cNvSpPr>
              <a:spLocks noChangeArrowheads="1"/>
            </p:cNvSpPr>
            <p:nvPr/>
          </p:nvSpPr>
          <p:spPr bwMode="auto">
            <a:xfrm>
              <a:off x="1031" y="3165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3" name="Oval 39"/>
            <p:cNvSpPr>
              <a:spLocks noChangeArrowheads="1"/>
            </p:cNvSpPr>
            <p:nvPr/>
          </p:nvSpPr>
          <p:spPr bwMode="auto">
            <a:xfrm>
              <a:off x="1387" y="3165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4" name="Oval 40"/>
            <p:cNvSpPr>
              <a:spLocks noChangeArrowheads="1"/>
            </p:cNvSpPr>
            <p:nvPr/>
          </p:nvSpPr>
          <p:spPr bwMode="auto">
            <a:xfrm>
              <a:off x="1301" y="3012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1364" y="3077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1030" y="2985"/>
              <a:ext cx="385" cy="384"/>
            </a:xfrm>
            <a:prstGeom prst="ellipse">
              <a:avLst/>
            </a:prstGeom>
            <a:noFill/>
            <a:ln w="317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7" name="Oval 43"/>
            <p:cNvSpPr>
              <a:spLocks noChangeArrowheads="1"/>
            </p:cNvSpPr>
            <p:nvPr/>
          </p:nvSpPr>
          <p:spPr bwMode="auto">
            <a:xfrm>
              <a:off x="1115" y="3013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8" name="Oval 44"/>
            <p:cNvSpPr>
              <a:spLocks noChangeArrowheads="1"/>
            </p:cNvSpPr>
            <p:nvPr/>
          </p:nvSpPr>
          <p:spPr bwMode="auto">
            <a:xfrm>
              <a:off x="1055" y="3076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9" name="Oval 45"/>
            <p:cNvSpPr>
              <a:spLocks noChangeArrowheads="1"/>
            </p:cNvSpPr>
            <p:nvPr/>
          </p:nvSpPr>
          <p:spPr bwMode="auto">
            <a:xfrm>
              <a:off x="1055" y="3251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0" name="Oval 46"/>
            <p:cNvSpPr>
              <a:spLocks noChangeArrowheads="1"/>
            </p:cNvSpPr>
            <p:nvPr/>
          </p:nvSpPr>
          <p:spPr bwMode="auto">
            <a:xfrm>
              <a:off x="1118" y="3314"/>
              <a:ext cx="26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1" name="Oval 47"/>
            <p:cNvSpPr>
              <a:spLocks noChangeArrowheads="1"/>
            </p:cNvSpPr>
            <p:nvPr/>
          </p:nvSpPr>
          <p:spPr bwMode="auto">
            <a:xfrm>
              <a:off x="1359" y="3259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2" name="Oval 48"/>
            <p:cNvSpPr>
              <a:spLocks noChangeArrowheads="1"/>
            </p:cNvSpPr>
            <p:nvPr/>
          </p:nvSpPr>
          <p:spPr bwMode="auto">
            <a:xfrm>
              <a:off x="1295" y="3318"/>
              <a:ext cx="26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 flipV="1">
              <a:off x="1230" y="3089"/>
              <a:ext cx="111" cy="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4" name="Line 50"/>
            <p:cNvSpPr>
              <a:spLocks noChangeShapeType="1"/>
            </p:cNvSpPr>
            <p:nvPr/>
          </p:nvSpPr>
          <p:spPr bwMode="auto">
            <a:xfrm flipH="1" flipV="1">
              <a:off x="1111" y="3142"/>
              <a:ext cx="117" cy="35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825525" y="2805455"/>
            <a:ext cx="2949304" cy="521540"/>
            <a:chOff x="2994613" y="2873492"/>
            <a:chExt cx="3932405" cy="69538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V="1">
              <a:off x="3067638" y="3348415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V="1">
              <a:off x="6856374" y="3378578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>
              <a:off x="3059701" y="3503990"/>
              <a:ext cx="3796673" cy="3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2994613" y="2873492"/>
              <a:ext cx="3932405" cy="695387"/>
              <a:chOff x="2994613" y="2873492"/>
              <a:chExt cx="3932405" cy="695387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2994613" y="2934078"/>
                <a:ext cx="141288" cy="26987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utoShape 34"/>
              <p:cNvSpPr>
                <a:spLocks noChangeArrowheads="1"/>
              </p:cNvSpPr>
              <p:nvPr/>
            </p:nvSpPr>
            <p:spPr bwMode="auto">
              <a:xfrm>
                <a:off x="6785730" y="2873492"/>
                <a:ext cx="141288" cy="26987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5" name="Gerade Verbindung mit Pfeil 54"/>
              <p:cNvCxnSpPr>
                <a:stCxn id="47" idx="1"/>
              </p:cNvCxnSpPr>
              <p:nvPr/>
            </p:nvCxnSpPr>
            <p:spPr>
              <a:xfrm>
                <a:off x="3067639" y="3348415"/>
                <a:ext cx="3796673" cy="15990"/>
              </a:xfrm>
              <a:prstGeom prst="straightConnector1">
                <a:avLst/>
              </a:prstGeom>
              <a:ln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/>
            </p:nvSpPr>
            <p:spPr>
              <a:xfrm>
                <a:off x="4793148" y="3076437"/>
                <a:ext cx="30145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3747344" y="3231509"/>
            <a:ext cx="3206846" cy="387551"/>
            <a:chOff x="2890372" y="3441564"/>
            <a:chExt cx="4275795" cy="516735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890372" y="3441564"/>
              <a:ext cx="5032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baseline="-25000" dirty="0">
                  <a:solidFill>
                    <a:prstClr val="black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de-DE" i="1" dirty="0">
                  <a:solidFill>
                    <a:prstClr val="black"/>
                  </a:solidFill>
                  <a:sym typeface="Symbol" panose="05050102010706020507" pitchFamily="18" charset="2"/>
                </a:rPr>
                <a:t>t</a:t>
              </a:r>
              <a:r>
                <a:rPr lang="en-US" altLang="de-DE" i="1" baseline="-25000" dirty="0">
                  <a:solidFill>
                    <a:prstClr val="black"/>
                  </a:solidFill>
                  <a:sym typeface="Symbol" panose="05050102010706020507" pitchFamily="18" charset="2"/>
                </a:rPr>
                <a:t>0</a:t>
              </a:r>
            </a:p>
          </p:txBody>
        </p:sp>
        <p:sp>
          <p:nvSpPr>
            <p:cNvPr id="57" name="Rechteck 56"/>
            <p:cNvSpPr/>
            <p:nvPr/>
          </p:nvSpPr>
          <p:spPr>
            <a:xfrm>
              <a:off x="6712623" y="3465856"/>
              <a:ext cx="4535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dirty="0">
                  <a:solidFill>
                    <a:prstClr val="black"/>
                  </a:solidFill>
                  <a:sym typeface="Symbol" panose="05050102010706020507" pitchFamily="18" charset="2"/>
                </a:rPr>
                <a:t>t</a:t>
              </a:r>
              <a:r>
                <a:rPr lang="en-US" altLang="de-DE" i="1" baseline="-25000" dirty="0">
                  <a:solidFill>
                    <a:prstClr val="black"/>
                  </a:solidFill>
                  <a:sym typeface="Symbol" panose="05050102010706020507" pitchFamily="18" charset="2"/>
                </a:rPr>
                <a:t>1</a:t>
              </a:r>
            </a:p>
          </p:txBody>
        </p:sp>
      </p:grp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3604402" y="1991685"/>
            <a:ext cx="5234799" cy="1829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846086" y="1821317"/>
            <a:ext cx="6370112" cy="2357674"/>
            <a:chOff x="1688695" y="1561306"/>
            <a:chExt cx="8493482" cy="3143566"/>
          </a:xfrm>
        </p:grpSpPr>
        <p:sp>
          <p:nvSpPr>
            <p:cNvPr id="90" name="Text Box 31"/>
            <p:cNvSpPr txBox="1">
              <a:spLocks noChangeArrowheads="1"/>
            </p:cNvSpPr>
            <p:nvPr/>
          </p:nvSpPr>
          <p:spPr bwMode="auto">
            <a:xfrm>
              <a:off x="1688695" y="3966208"/>
              <a:ext cx="50482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dirty="0" err="1">
                  <a:solidFill>
                    <a:prstClr val="black"/>
                  </a:solidFill>
                </a:rPr>
                <a:t>v</a:t>
              </a:r>
              <a:r>
                <a:rPr lang="en-US" altLang="de-DE" i="1" baseline="-25000" dirty="0" err="1">
                  <a:solidFill>
                    <a:prstClr val="black"/>
                  </a:solidFill>
                </a:rPr>
                <a:t>lab</a:t>
              </a:r>
              <a:endParaRPr lang="en-US" altLang="de-DE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 flipH="1" flipV="1">
              <a:off x="2157554" y="1837482"/>
              <a:ext cx="549310" cy="3279"/>
            </a:xfrm>
            <a:prstGeom prst="line">
              <a:avLst/>
            </a:prstGeom>
            <a:noFill/>
            <a:ln w="38100" cmpd="dbl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3" name="Line 30"/>
            <p:cNvSpPr>
              <a:spLocks noChangeShapeType="1"/>
            </p:cNvSpPr>
            <p:nvPr/>
          </p:nvSpPr>
          <p:spPr bwMode="auto">
            <a:xfrm flipH="1" flipV="1">
              <a:off x="2157554" y="4182334"/>
              <a:ext cx="549310" cy="3279"/>
            </a:xfrm>
            <a:prstGeom prst="line">
              <a:avLst/>
            </a:prstGeom>
            <a:noFill/>
            <a:ln w="38100" cmpd="dbl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 flipH="1" flipV="1">
              <a:off x="9113641" y="4084042"/>
              <a:ext cx="549310" cy="3279"/>
            </a:xfrm>
            <a:prstGeom prst="line">
              <a:avLst/>
            </a:prstGeom>
            <a:noFill/>
            <a:ln w="38100" cmpd="dbl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5" name="Line 30"/>
            <p:cNvSpPr>
              <a:spLocks noChangeShapeType="1"/>
            </p:cNvSpPr>
            <p:nvPr/>
          </p:nvSpPr>
          <p:spPr bwMode="auto">
            <a:xfrm flipH="1" flipV="1">
              <a:off x="9121557" y="1963975"/>
              <a:ext cx="549310" cy="3279"/>
            </a:xfrm>
            <a:prstGeom prst="line">
              <a:avLst/>
            </a:prstGeom>
            <a:noFill/>
            <a:ln w="38100" cmpd="dbl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1692292" y="1561306"/>
              <a:ext cx="50482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dirty="0" err="1">
                  <a:solidFill>
                    <a:prstClr val="black"/>
                  </a:solidFill>
                </a:rPr>
                <a:t>v</a:t>
              </a:r>
              <a:r>
                <a:rPr lang="en-US" altLang="de-DE" i="1" baseline="-25000" dirty="0" err="1">
                  <a:solidFill>
                    <a:prstClr val="black"/>
                  </a:solidFill>
                </a:rPr>
                <a:t>lab</a:t>
              </a:r>
              <a:endParaRPr lang="en-US" altLang="de-DE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9677352" y="3851464"/>
              <a:ext cx="50482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dirty="0" err="1">
                  <a:solidFill>
                    <a:prstClr val="black"/>
                  </a:solidFill>
                </a:rPr>
                <a:t>v</a:t>
              </a:r>
              <a:r>
                <a:rPr lang="en-US" altLang="de-DE" i="1" baseline="-25000" dirty="0" err="1">
                  <a:solidFill>
                    <a:prstClr val="black"/>
                  </a:solidFill>
                </a:rPr>
                <a:t>lab</a:t>
              </a:r>
              <a:endParaRPr lang="en-US" altLang="de-DE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 Box 31"/>
            <p:cNvSpPr txBox="1">
              <a:spLocks noChangeArrowheads="1"/>
            </p:cNvSpPr>
            <p:nvPr/>
          </p:nvSpPr>
          <p:spPr bwMode="auto">
            <a:xfrm>
              <a:off x="9625012" y="1752010"/>
              <a:ext cx="50482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i="1" dirty="0" err="1">
                  <a:solidFill>
                    <a:prstClr val="black"/>
                  </a:solidFill>
                </a:rPr>
                <a:t>v</a:t>
              </a:r>
              <a:r>
                <a:rPr lang="en-US" altLang="de-DE" i="1" baseline="-25000" dirty="0" err="1">
                  <a:solidFill>
                    <a:prstClr val="black"/>
                  </a:solidFill>
                </a:rPr>
                <a:t>lab</a:t>
              </a:r>
              <a:endParaRPr lang="en-US" altLang="de-DE" i="1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722567" y="2349661"/>
            <a:ext cx="371519" cy="422228"/>
            <a:chOff x="1481826" y="2254621"/>
            <a:chExt cx="495359" cy="562971"/>
          </a:xfrm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1481826" y="2254621"/>
              <a:ext cx="495359" cy="287259"/>
            </a:xfrm>
            <a:prstGeom prst="rect">
              <a:avLst/>
            </a:prstGeom>
            <a:pattFill prst="smCheck">
              <a:fgClr>
                <a:srgbClr val="00206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de-DE" sz="1200" b="1" i="1" baseline="-25000" dirty="0">
                <a:pattFill prst="smCheck">
                  <a:fgClr>
                    <a:prstClr val="black"/>
                  </a:fgClr>
                  <a:bgClr>
                    <a:prstClr val="white"/>
                  </a:bgClr>
                </a:pattFill>
                <a:sym typeface="Symbol" panose="05050102010706020507" pitchFamily="18" charset="2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638418" y="2541880"/>
              <a:ext cx="162485" cy="275712"/>
              <a:chOff x="1638418" y="2541880"/>
              <a:chExt cx="162485" cy="275712"/>
            </a:xfrm>
          </p:grpSpPr>
          <p:cxnSp>
            <p:nvCxnSpPr>
              <p:cNvPr id="3" name="Gerader Verbinder 2"/>
              <p:cNvCxnSpPr>
                <a:stCxn id="91" idx="2"/>
              </p:cNvCxnSpPr>
              <p:nvPr/>
            </p:nvCxnSpPr>
            <p:spPr>
              <a:xfrm flipH="1">
                <a:off x="1726512" y="2541880"/>
                <a:ext cx="2993" cy="27571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r Verbinder 7"/>
              <p:cNvCxnSpPr/>
              <p:nvPr/>
            </p:nvCxnSpPr>
            <p:spPr>
              <a:xfrm>
                <a:off x="1638418" y="2817592"/>
                <a:ext cx="162485" cy="0"/>
              </a:xfrm>
              <a:prstGeom prst="line">
                <a:avLst/>
              </a:prstGeom>
              <a:ln w="349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feld 12"/>
          <p:cNvSpPr txBox="1"/>
          <p:nvPr/>
        </p:nvSpPr>
        <p:spPr>
          <a:xfrm>
            <a:off x="6474737" y="386513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dirty="0">
                <a:solidFill>
                  <a:prstClr val="black"/>
                </a:solidFill>
              </a:rPr>
              <a:t>+ </a:t>
            </a:r>
            <a:r>
              <a:rPr lang="en-US" altLang="de-DE" dirty="0" err="1">
                <a:solidFill>
                  <a:prstClr val="black"/>
                </a:solidFill>
              </a:rPr>
              <a:t>v</a:t>
            </a:r>
            <a:r>
              <a:rPr lang="en-US" altLang="de-DE" i="1" baseline="-25000" dirty="0" err="1">
                <a:solidFill>
                  <a:prstClr val="black"/>
                </a:solidFill>
              </a:rPr>
              <a:t>lab</a:t>
            </a:r>
            <a:r>
              <a:rPr lang="en-US" altLang="de-DE" baseline="-25000" dirty="0">
                <a:solidFill>
                  <a:prstClr val="black"/>
                </a:solidFill>
              </a:rPr>
              <a:t> </a:t>
            </a:r>
            <a:r>
              <a:rPr lang="en-US" altLang="de-DE" dirty="0">
                <a:solidFill>
                  <a:prstClr val="black"/>
                </a:solidFill>
              </a:rPr>
              <a:t> = </a:t>
            </a:r>
            <a:r>
              <a:rPr lang="en-US" altLang="de-DE" i="1" dirty="0">
                <a:solidFill>
                  <a:prstClr val="black"/>
                </a:solidFill>
              </a:rPr>
              <a:t>c</a:t>
            </a:r>
            <a:r>
              <a:rPr lang="en-US" altLang="de-DE" dirty="0">
                <a:solidFill>
                  <a:prstClr val="black"/>
                </a:solidFill>
              </a:rPr>
              <a:t> </a:t>
            </a:r>
            <a:r>
              <a:rPr lang="en-US" altLang="de-DE" sz="1050" dirty="0">
                <a:solidFill>
                  <a:prstClr val="black"/>
                </a:solidFill>
              </a:rPr>
              <a:t>(according to Einstein) </a:t>
            </a: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6474739" y="3865781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dirty="0">
                <a:solidFill>
                  <a:prstClr val="black"/>
                </a:solidFill>
              </a:rPr>
              <a:t>+ </a:t>
            </a:r>
            <a:r>
              <a:rPr lang="en-US" altLang="de-DE" i="1" dirty="0" err="1">
                <a:solidFill>
                  <a:prstClr val="black"/>
                </a:solidFill>
              </a:rPr>
              <a:t>v</a:t>
            </a:r>
            <a:r>
              <a:rPr lang="en-US" altLang="de-DE" i="1" baseline="-25000" dirty="0" err="1">
                <a:solidFill>
                  <a:prstClr val="black"/>
                </a:solidFill>
              </a:rPr>
              <a:t>lab</a:t>
            </a:r>
            <a:r>
              <a:rPr lang="en-US" altLang="de-DE" baseline="-25000" dirty="0">
                <a:solidFill>
                  <a:prstClr val="black"/>
                </a:solidFill>
              </a:rPr>
              <a:t> </a:t>
            </a:r>
            <a:r>
              <a:rPr lang="en-US" altLang="de-DE" dirty="0">
                <a:solidFill>
                  <a:prstClr val="black"/>
                </a:solidFill>
              </a:rPr>
              <a:t> &gt; </a:t>
            </a:r>
            <a:r>
              <a:rPr lang="en-US" altLang="de-DE" i="1" dirty="0">
                <a:solidFill>
                  <a:prstClr val="black"/>
                </a:solidFill>
              </a:rPr>
              <a:t>c</a:t>
            </a:r>
            <a:r>
              <a:rPr lang="en-US" altLang="de-DE" dirty="0">
                <a:solidFill>
                  <a:prstClr val="black"/>
                </a:solidFill>
              </a:rPr>
              <a:t> </a:t>
            </a:r>
            <a:r>
              <a:rPr lang="en-US" altLang="de-DE" sz="1200" dirty="0">
                <a:solidFill>
                  <a:prstClr val="black"/>
                </a:solidFill>
              </a:rPr>
              <a:t>!</a:t>
            </a:r>
            <a:r>
              <a:rPr lang="en-US" altLang="de-DE" dirty="0">
                <a:solidFill>
                  <a:prstClr val="black"/>
                </a:solidFill>
              </a:rPr>
              <a:t> </a:t>
            </a:r>
            <a:r>
              <a:rPr lang="en-US" altLang="de-DE" sz="1050" dirty="0">
                <a:solidFill>
                  <a:prstClr val="black"/>
                </a:solidFill>
              </a:rPr>
              <a:t>(according to Euclid)</a:t>
            </a:r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007718" y="3318342"/>
            <a:ext cx="529938" cy="55849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7381534" y="3116093"/>
            <a:ext cx="10656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050" dirty="0">
                <a:solidFill>
                  <a:srgbClr val="00B050"/>
                </a:solidFill>
                <a:sym typeface="Symbol" panose="05050102010706020507" pitchFamily="18" charset="2"/>
              </a:rPr>
              <a:t>“it is measured!”</a:t>
            </a:r>
            <a:endParaRPr lang="en-US" altLang="de-DE" sz="1050" i="1" baseline="-25000" dirty="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pic>
        <p:nvPicPr>
          <p:cNvPr id="110" name="Picture 74" descr="auge_aufwrts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 flipH="1">
            <a:off x="7547562" y="2570610"/>
            <a:ext cx="457077" cy="4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Line 30"/>
          <p:cNvSpPr>
            <a:spLocks noChangeShapeType="1"/>
          </p:cNvSpPr>
          <p:nvPr/>
        </p:nvSpPr>
        <p:spPr bwMode="auto">
          <a:xfrm flipH="1" flipV="1">
            <a:off x="7502356" y="2430314"/>
            <a:ext cx="411983" cy="2459"/>
          </a:xfrm>
          <a:prstGeom prst="line">
            <a:avLst/>
          </a:prstGeom>
          <a:noFill/>
          <a:ln w="38100" cmpd="dbl">
            <a:solidFill>
              <a:srgbClr val="C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383536" y="3841113"/>
            <a:ext cx="792956" cy="3321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112" name="Text Box 17"/>
          <p:cNvSpPr txBox="1">
            <a:spLocks noChangeArrowheads="1"/>
          </p:cNvSpPr>
          <p:nvPr/>
        </p:nvSpPr>
        <p:spPr bwMode="auto">
          <a:xfrm>
            <a:off x="5042595" y="5074583"/>
            <a:ext cx="21068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e-DE" sz="1200" b="1" dirty="0">
                <a:solidFill>
                  <a:srgbClr val="C00000"/>
                </a:solidFill>
              </a:rPr>
              <a:t>It is a tautological process !</a:t>
            </a:r>
          </a:p>
        </p:txBody>
      </p: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6679094" y="1587894"/>
            <a:ext cx="15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u="sng" dirty="0">
                <a:solidFill>
                  <a:srgbClr val="C00000"/>
                </a:solidFill>
              </a:rPr>
              <a:t>Now in motion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153" y="1612419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56" grpId="0" autoUpdateAnimBg="0"/>
      <p:bldP spid="99" grpId="0"/>
      <p:bldP spid="101" grpId="0"/>
      <p:bldP spid="102" grpId="0"/>
      <p:bldP spid="92" grpId="0" animBg="1"/>
      <p:bldP spid="13" grpId="0"/>
      <p:bldP spid="96" grpId="0"/>
      <p:bldP spid="96" grpId="1"/>
      <p:bldP spid="109" grpId="0"/>
      <p:bldP spid="111" grpId="0" animBg="1"/>
      <p:bldP spid="23" grpId="0" animBg="1"/>
      <p:bldP spid="112" grpId="0"/>
      <p:bldP spid="1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524000" y="6000751"/>
            <a:ext cx="9144000" cy="873125"/>
            <a:chOff x="0" y="3780"/>
            <a:chExt cx="5760" cy="550"/>
          </a:xfrm>
        </p:grpSpPr>
        <p:pic>
          <p:nvPicPr>
            <p:cNvPr id="22536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4B3AF1F5-0451-4709-B259-02D1FEB354EB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75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253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2976563" y="19476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Special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and General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Relativity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An easy Understanding and new Solutions</a:t>
            </a:r>
            <a:endParaRPr lang="de-DE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44938" y="3946745"/>
            <a:ext cx="41592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2000" i="1" dirty="0" smtClean="0">
                <a:solidFill>
                  <a:srgbClr val="000000"/>
                </a:solidFill>
              </a:rPr>
              <a:t>ANPA – ZOOM 2021</a:t>
            </a:r>
            <a:r>
              <a:rPr lang="en-GB" altLang="de-DE" sz="2000" i="1" dirty="0">
                <a:solidFill>
                  <a:srgbClr val="000000"/>
                </a:solidFill>
              </a:rPr>
              <a:t/>
            </a:r>
            <a:br>
              <a:rPr lang="en-GB" altLang="de-DE" sz="2000" i="1" dirty="0">
                <a:solidFill>
                  <a:srgbClr val="000000"/>
                </a:solidFill>
              </a:rPr>
            </a:br>
            <a:endParaRPr lang="en-GB" altLang="de-DE" sz="2000" i="1" dirty="0">
              <a:solidFill>
                <a:srgbClr val="000000"/>
              </a:solidFill>
            </a:endParaRPr>
          </a:p>
          <a:p>
            <a:pPr algn="ctr"/>
            <a:r>
              <a:rPr lang="en-GB" altLang="de-DE" i="1" dirty="0">
                <a:solidFill>
                  <a:srgbClr val="000099"/>
                </a:solidFill>
              </a:rPr>
              <a:t>by </a:t>
            </a:r>
          </a:p>
          <a:p>
            <a:pPr algn="ctr"/>
            <a:r>
              <a:rPr lang="en-GB" altLang="de-DE" i="1" dirty="0">
                <a:solidFill>
                  <a:srgbClr val="000099"/>
                </a:solidFill>
              </a:rPr>
              <a:t>Albrecht Giese,  Hamburg, Germany</a:t>
            </a:r>
            <a:br>
              <a:rPr lang="en-GB" altLang="de-DE" i="1" dirty="0">
                <a:solidFill>
                  <a:srgbClr val="000099"/>
                </a:solidFill>
              </a:rPr>
            </a:br>
            <a:endParaRPr lang="de-DE" altLang="de-DE" i="1" dirty="0">
              <a:solidFill>
                <a:srgbClr val="000099"/>
              </a:solidFill>
            </a:endParaRPr>
          </a:p>
        </p:txBody>
      </p: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/>
              <a:pPr/>
              <a:t>76</a:t>
            </a:fld>
            <a:endParaRPr lang="de-DE" altLang="de-DE" smtClean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965861" y="1249557"/>
            <a:ext cx="4117404" cy="6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/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Another view:</a:t>
            </a:r>
          </a:p>
          <a:p>
            <a:pPr algn="ctr" eaLnBrk="1" hangingPunct="1">
              <a:lnSpc>
                <a:spcPct val="120000"/>
              </a:lnSpc>
            </a:pP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39300" y="5785507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76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28999" y="1382715"/>
            <a:ext cx="5321299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60511" y="37118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965861" y="1953408"/>
            <a:ext cx="4117404" cy="6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/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Einstein’s Clock synchronization:</a:t>
            </a:r>
          </a:p>
          <a:p>
            <a:pPr algn="ctr" eaLnBrk="1" hangingPunct="1">
              <a:lnSpc>
                <a:spcPct val="120000"/>
              </a:lnSpc>
            </a:pPr>
            <a:endParaRPr lang="de-DE" altLang="de-DE" b="1" dirty="0">
              <a:solidFill>
                <a:schemeClr val="tx2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4364704" y="4127201"/>
            <a:ext cx="473995" cy="473373"/>
            <a:chOff x="5501329" y="4583611"/>
            <a:chExt cx="473995" cy="473373"/>
          </a:xfrm>
        </p:grpSpPr>
        <p:sp>
          <p:nvSpPr>
            <p:cNvPr id="3" name="Ellipse 2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r Verbinder 4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27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6578082" y="4134636"/>
            <a:ext cx="473995" cy="473373"/>
            <a:chOff x="6382139" y="4584174"/>
            <a:chExt cx="473995" cy="473373"/>
          </a:xfrm>
        </p:grpSpPr>
        <p:sp>
          <p:nvSpPr>
            <p:cNvPr id="54" name="Ellipse 53"/>
            <p:cNvSpPr/>
            <p:nvPr/>
          </p:nvSpPr>
          <p:spPr>
            <a:xfrm>
              <a:off x="6382139" y="4584174"/>
              <a:ext cx="473995" cy="47250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r Verbinder 54"/>
            <p:cNvCxnSpPr/>
            <p:nvPr/>
          </p:nvCxnSpPr>
          <p:spPr>
            <a:xfrm flipH="1">
              <a:off x="6382139" y="4815929"/>
              <a:ext cx="63014" cy="417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6619136" y="4586845"/>
              <a:ext cx="5599" cy="60363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6616648" y="5004881"/>
              <a:ext cx="0" cy="52666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 flipH="1" flipV="1">
              <a:off x="6788955" y="4826356"/>
              <a:ext cx="54926" cy="388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>
              <a:off x="6537913" y="4692457"/>
              <a:ext cx="95269" cy="14132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>
              <a:off x="6624735" y="4674928"/>
              <a:ext cx="2536" cy="138041"/>
            </a:xfrm>
            <a:prstGeom prst="line">
              <a:avLst/>
            </a:prstGeom>
            <a:ln w="127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Gerade Verbindung mit Pfeil 49"/>
          <p:cNvCxnSpPr/>
          <p:nvPr/>
        </p:nvCxnSpPr>
        <p:spPr>
          <a:xfrm flipV="1">
            <a:off x="4608568" y="4771356"/>
            <a:ext cx="2229335" cy="15444"/>
          </a:xfrm>
          <a:prstGeom prst="straightConnector1">
            <a:avLst/>
          </a:prstGeom>
          <a:ln w="254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4295823" y="2538922"/>
            <a:ext cx="3457479" cy="68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de-DE" sz="1400" b="1" dirty="0" smtClean="0">
                <a:solidFill>
                  <a:schemeClr val="tx2"/>
                </a:solidFill>
              </a:rPr>
              <a:t/>
            </a:r>
            <a:br>
              <a:rPr lang="en-US" altLang="de-DE" sz="1400" b="1" dirty="0" smtClean="0">
                <a:solidFill>
                  <a:schemeClr val="tx2"/>
                </a:solidFill>
              </a:rPr>
            </a:br>
            <a:r>
              <a:rPr lang="en-US" altLang="de-DE" sz="1400" b="1" dirty="0" smtClean="0">
                <a:solidFill>
                  <a:schemeClr val="tx2"/>
                </a:solidFill>
              </a:rPr>
              <a:t>Application: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de-DE" sz="1400" b="1" dirty="0" err="1" smtClean="0">
                <a:solidFill>
                  <a:schemeClr val="tx2"/>
                </a:solidFill>
              </a:rPr>
              <a:t>Sagnac</a:t>
            </a:r>
            <a:r>
              <a:rPr lang="en-US" altLang="de-DE" sz="1400" b="1" dirty="0" smtClean="0">
                <a:solidFill>
                  <a:schemeClr val="tx2"/>
                </a:solidFill>
              </a:rPr>
              <a:t> Gyroscope – or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de-DE" sz="1400" b="1" dirty="0" smtClean="0">
                <a:solidFill>
                  <a:schemeClr val="tx2"/>
                </a:solidFill>
              </a:rPr>
              <a:t>Laser Gyroscope</a:t>
            </a:r>
            <a:r>
              <a:rPr lang="de-DE" altLang="de-DE" b="1" dirty="0" smtClean="0">
                <a:solidFill>
                  <a:schemeClr val="tx2"/>
                </a:solidFill>
              </a:rPr>
              <a:t/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0" y="0"/>
          <a:ext cx="704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" name="Equation" r:id="rId7" imgW="837836" imgH="393529" progId="Equation.3">
                  <p:embed/>
                </p:oleObj>
              </mc:Choice>
              <mc:Fallback>
                <p:oleObj name="Equation" r:id="rId7" imgW="837836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48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2400" y="152400"/>
          <a:ext cx="704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2" name="Equation" r:id="rId9" imgW="837836" imgH="393529" progId="Equation.3">
                  <p:embed/>
                </p:oleObj>
              </mc:Choice>
              <mc:Fallback>
                <p:oleObj name="Equation" r:id="rId9" imgW="83783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7048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81" y="2153678"/>
            <a:ext cx="1493649" cy="4877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90" y="843471"/>
            <a:ext cx="3981450" cy="1619250"/>
          </a:xfrm>
          <a:prstGeom prst="rect">
            <a:avLst/>
          </a:prstGeom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304800" y="304800"/>
          <a:ext cx="704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" name="Equation" r:id="rId13" imgW="837836" imgH="393529" progId="Equation.3">
                  <p:embed/>
                </p:oleObj>
              </mc:Choice>
              <mc:Fallback>
                <p:oleObj name="Equation" r:id="rId13" imgW="837836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7048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fik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2361" y="3143320"/>
            <a:ext cx="1702035" cy="81697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59" y="3219237"/>
            <a:ext cx="955764" cy="45205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0607" y="4193570"/>
            <a:ext cx="1288748" cy="618599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6498" y="5011538"/>
            <a:ext cx="1342857" cy="63809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80" y="4322301"/>
            <a:ext cx="2519850" cy="11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/gravity</a:t>
            </a:r>
          </a:p>
        </p:txBody>
      </p:sp>
      <p:sp>
        <p:nvSpPr>
          <p:cNvPr id="665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1E3D8-C9F8-4955-BC73-7CA2E830B6C9}" type="slidenum">
              <a:rPr lang="de-DE" altLang="de-DE" smtClean="0">
                <a:solidFill>
                  <a:srgbClr val="000000"/>
                </a:solidFill>
              </a:rPr>
              <a:pPr/>
              <a:t>77</a:t>
            </a:fld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3533701" y="1986601"/>
            <a:ext cx="3997325" cy="3238500"/>
            <a:chOff x="416" y="1283"/>
            <a:chExt cx="2518" cy="1994"/>
          </a:xfrm>
        </p:grpSpPr>
        <p:pic>
          <p:nvPicPr>
            <p:cNvPr id="66582" name="Picture 3" descr="img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283"/>
              <a:ext cx="2518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3" name="Rectangle 4"/>
            <p:cNvSpPr>
              <a:spLocks noChangeArrowheads="1"/>
            </p:cNvSpPr>
            <p:nvPr/>
          </p:nvSpPr>
          <p:spPr bwMode="auto">
            <a:xfrm>
              <a:off x="2368" y="2103"/>
              <a:ext cx="11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408363" y="974725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>
                <a:solidFill>
                  <a:srgbClr val="000000"/>
                </a:solidFill>
              </a:rPr>
              <a:t>Why is ‘c’ reduced?</a:t>
            </a:r>
            <a:endParaRPr lang="de-DE" altLang="de-DE" sz="1600">
              <a:solidFill>
                <a:srgbClr val="000000"/>
              </a:solidFill>
            </a:endParaRPr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>
            <a:off x="6741042" y="2009553"/>
            <a:ext cx="297711" cy="28495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798470" y="3504656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0000"/>
                </a:solidFill>
              </a:rPr>
              <a:t>Average</a:t>
            </a:r>
            <a:br>
              <a:rPr lang="en-GB" altLang="de-DE" sz="1400">
                <a:solidFill>
                  <a:srgbClr val="000000"/>
                </a:solidFill>
              </a:rPr>
            </a:br>
            <a:r>
              <a:rPr lang="en-GB" altLang="de-DE" sz="1400">
                <a:solidFill>
                  <a:srgbClr val="000000"/>
                </a:solidFill>
              </a:rPr>
              <a:t>speed </a:t>
            </a:r>
            <a:br>
              <a:rPr lang="en-GB" altLang="de-DE" sz="1400">
                <a:solidFill>
                  <a:srgbClr val="000000"/>
                </a:solidFill>
              </a:rPr>
            </a:br>
            <a:r>
              <a:rPr lang="en-GB" altLang="de-DE" sz="1400">
                <a:solidFill>
                  <a:srgbClr val="000000"/>
                </a:solidFill>
              </a:rPr>
              <a:t>&lt; </a:t>
            </a:r>
            <a:r>
              <a:rPr lang="en-GB" altLang="de-DE" sz="1400" i="1">
                <a:solidFill>
                  <a:srgbClr val="000000"/>
                </a:solidFill>
              </a:rPr>
              <a:t>c</a:t>
            </a:r>
            <a:endParaRPr lang="de-DE" altLang="de-DE" sz="1400" i="1">
              <a:solidFill>
                <a:srgbClr val="000000"/>
              </a:solidFill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9031288" y="5583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516313" y="5470526"/>
            <a:ext cx="537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400" u="sng">
                <a:solidFill>
                  <a:srgbClr val="006699"/>
                </a:solidFill>
              </a:rPr>
              <a:t>Reduction of </a:t>
            </a:r>
            <a:r>
              <a:rPr lang="en-GB" altLang="de-DE" sz="1400" i="1" u="sng">
                <a:solidFill>
                  <a:srgbClr val="006699"/>
                </a:solidFill>
              </a:rPr>
              <a:t>c</a:t>
            </a:r>
            <a:r>
              <a:rPr lang="en-GB" altLang="de-DE" sz="1400" u="sng">
                <a:solidFill>
                  <a:srgbClr val="006699"/>
                </a:solidFill>
              </a:rPr>
              <a:t> independent of Radius</a:t>
            </a:r>
            <a:r>
              <a:rPr lang="en-GB" altLang="de-DE" sz="1200" u="sng">
                <a:solidFill>
                  <a:srgbClr val="006699"/>
                </a:solidFill>
              </a:rPr>
              <a:t>   </a:t>
            </a:r>
            <a:r>
              <a:rPr lang="en-GB" altLang="de-DE" sz="2000" b="1" u="sng">
                <a:solidFill>
                  <a:srgbClr val="006699"/>
                </a:solidFill>
                <a:sym typeface="Symbol" panose="05050102010706020507" pitchFamily="18" charset="2"/>
              </a:rPr>
              <a:t> </a:t>
            </a:r>
            <a:r>
              <a:rPr lang="en-GB" altLang="de-DE" sz="1200" u="sng">
                <a:solidFill>
                  <a:srgbClr val="006699"/>
                </a:solidFill>
              </a:rPr>
              <a:t> </a:t>
            </a:r>
            <a:r>
              <a:rPr lang="en-GB" altLang="de-DE" sz="1400" u="sng">
                <a:solidFill>
                  <a:srgbClr val="006699"/>
                </a:solidFill>
              </a:rPr>
              <a:t>independent of mass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008439" y="1439863"/>
            <a:ext cx="3887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0000"/>
                </a:solidFill>
              </a:rPr>
              <a:t>by the perturbed path of a light-like particle</a:t>
            </a:r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66580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1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08F9533E-4676-4F0F-B2E7-A845AD0A8E46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77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7608888" y="4365626"/>
            <a:ext cx="26717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6699"/>
                </a:solidFill>
              </a:rPr>
              <a:t>Remember: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6699"/>
                </a:solidFill>
              </a:rPr>
              <a:t>Force is the Strong Force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400">
                <a:solidFill>
                  <a:srgbClr val="006699"/>
                </a:solidFill>
              </a:rPr>
              <a:t>This solves Quantum Gravity!</a:t>
            </a: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H="1" flipV="1">
            <a:off x="6223000" y="1943100"/>
            <a:ext cx="330200" cy="29591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5989638" y="1884364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de-DE" sz="1200" b="1">
                <a:solidFill>
                  <a:srgbClr val="000000"/>
                </a:solidFill>
              </a:rPr>
              <a:t>c</a:t>
            </a:r>
          </a:p>
        </p:txBody>
      </p:sp>
      <p:graphicFrame>
        <p:nvGraphicFramePr>
          <p:cNvPr id="66575" name="Object 17"/>
          <p:cNvGraphicFramePr>
            <a:graphicFrameLocks noChangeAspect="1"/>
          </p:cNvGraphicFramePr>
          <p:nvPr/>
        </p:nvGraphicFramePr>
        <p:xfrm>
          <a:off x="3886201" y="1662114"/>
          <a:ext cx="2635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Formel" r:id="rId5" imgW="177646" imgH="139579" progId="Equation.3">
                  <p:embed/>
                </p:oleObj>
              </mc:Choice>
              <mc:Fallback>
                <p:oleObj name="Formel" r:id="rId5" imgW="177646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662114"/>
                        <a:ext cx="2635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58" name="Picture 18" descr="c-gravi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492375"/>
            <a:ext cx="1944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7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8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8526518" y="3082927"/>
            <a:ext cx="3997325" cy="3238500"/>
            <a:chOff x="416" y="1283"/>
            <a:chExt cx="2518" cy="1994"/>
          </a:xfrm>
        </p:grpSpPr>
        <p:pic>
          <p:nvPicPr>
            <p:cNvPr id="31" name="Picture 3" descr="img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283"/>
              <a:ext cx="2518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368" y="2103"/>
              <a:ext cx="11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723579" y="1975199"/>
            <a:ext cx="297711" cy="28495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021290" y="2902688"/>
            <a:ext cx="719212" cy="67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7" grpId="0" autoUpdateAnimBg="0"/>
      <p:bldP spid="138248" grpId="0" autoUpdateAnimBg="0"/>
      <p:bldP spid="138249" grpId="0" autoUpdateAnimBg="0"/>
      <p:bldP spid="138254" grpId="0" autoUpdateAnimBg="0"/>
      <p:bldP spid="138255" grpId="0" animBg="1"/>
      <p:bldP spid="138255" grpId="1" animBg="1"/>
      <p:bldP spid="138256" grpId="0" autoUpdateAnimBg="0"/>
      <p:bldP spid="3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78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068396" y="1025842"/>
            <a:ext cx="3625308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Aether: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78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4611968" y="2293715"/>
            <a:ext cx="2928595" cy="295184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776459" y="2463839"/>
            <a:ext cx="2595816" cy="26256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6" y="2478902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63469" y="1668457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573488" y="2343030"/>
            <a:ext cx="1862661" cy="2995569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6929421" y="3914314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hteck 1"/>
          <p:cNvSpPr>
            <a:spLocks noChangeArrowheads="1"/>
          </p:cNvSpPr>
          <p:nvPr/>
        </p:nvSpPr>
        <p:spPr bwMode="auto">
          <a:xfrm>
            <a:off x="1856583" y="2883110"/>
            <a:ext cx="253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Lorentz: Both waves need a different time in both directions with respect to the position of the earth</a:t>
            </a:r>
          </a:p>
        </p:txBody>
      </p:sp>
      <p:sp>
        <p:nvSpPr>
          <p:cNvPr id="377" name="Rechteck 1"/>
          <p:cNvSpPr>
            <a:spLocks noChangeArrowheads="1"/>
          </p:cNvSpPr>
          <p:nvPr/>
        </p:nvSpPr>
        <p:spPr bwMode="auto">
          <a:xfrm>
            <a:off x="1832891" y="4338665"/>
            <a:ext cx="243170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Question</a:t>
            </a:r>
            <a:r>
              <a:rPr lang="en-US" altLang="de-DE" sz="1400" dirty="0" smtClean="0"/>
              <a:t>: To what is the behavior of the wave related?</a:t>
            </a:r>
          </a:p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Something outside of the earth!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953394" y="3124070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Gerade Verbindung mit Pfeil 309"/>
          <p:cNvCxnSpPr/>
          <p:nvPr/>
        </p:nvCxnSpPr>
        <p:spPr>
          <a:xfrm flipV="1">
            <a:off x="6520286" y="5028789"/>
            <a:ext cx="181094" cy="840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>
            <a:off x="4724123" y="1642777"/>
            <a:ext cx="1260221" cy="689970"/>
            <a:chOff x="4747074" y="1649914"/>
            <a:chExt cx="1260221" cy="689970"/>
          </a:xfrm>
        </p:grpSpPr>
        <p:sp>
          <p:nvSpPr>
            <p:cNvPr id="14" name="Textfeld 13"/>
            <p:cNvSpPr txBox="1"/>
            <p:nvPr/>
          </p:nvSpPr>
          <p:spPr>
            <a:xfrm>
              <a:off x="4747074" y="1649914"/>
              <a:ext cx="111542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Time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for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 an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orbit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</a:t>
              </a:r>
              <a:r>
                <a:rPr lang="de-DE" sz="1600" dirty="0" smtClean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de-DE" sz="1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6107636" y="2334699"/>
            <a:ext cx="1473087" cy="2813725"/>
            <a:chOff x="6119401" y="2332124"/>
            <a:chExt cx="1473087" cy="2813725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6119401" y="2332124"/>
              <a:ext cx="1473087" cy="2678263"/>
              <a:chOff x="6077803" y="2711358"/>
              <a:chExt cx="1473087" cy="2678263"/>
            </a:xfrm>
          </p:grpSpPr>
          <p:grpSp>
            <p:nvGrpSpPr>
              <p:cNvPr id="419" name="Gruppieren 418"/>
              <p:cNvGrpSpPr/>
              <p:nvPr/>
            </p:nvGrpSpPr>
            <p:grpSpPr>
              <a:xfrm rot="21449558">
                <a:off x="6077803" y="2711358"/>
                <a:ext cx="333003" cy="128097"/>
                <a:chOff x="3544829" y="1222873"/>
                <a:chExt cx="336501" cy="268815"/>
              </a:xfrm>
            </p:grpSpPr>
            <p:sp>
              <p:nvSpPr>
                <p:cNvPr id="465" name="Freihandform 4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6" name="Freihandform 4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0" name="Gruppieren 419"/>
              <p:cNvGrpSpPr/>
              <p:nvPr/>
            </p:nvGrpSpPr>
            <p:grpSpPr>
              <a:xfrm rot="751311">
                <a:off x="6381948" y="2786027"/>
                <a:ext cx="333003" cy="127364"/>
                <a:chOff x="3544829" y="1222873"/>
                <a:chExt cx="336501" cy="268815"/>
              </a:xfrm>
            </p:grpSpPr>
            <p:sp>
              <p:nvSpPr>
                <p:cNvPr id="463" name="Freihandform 46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4" name="Freihandform 46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1" name="Gruppieren 420"/>
              <p:cNvGrpSpPr/>
              <p:nvPr/>
            </p:nvGrpSpPr>
            <p:grpSpPr>
              <a:xfrm rot="1475904">
                <a:off x="6657811" y="2932011"/>
                <a:ext cx="333003" cy="127364"/>
                <a:chOff x="3544829" y="1222873"/>
                <a:chExt cx="336501" cy="268815"/>
              </a:xfrm>
            </p:grpSpPr>
            <p:sp>
              <p:nvSpPr>
                <p:cNvPr id="461" name="Freihandform 46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2" name="Freihandform 46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2" name="Gruppieren 421"/>
              <p:cNvGrpSpPr/>
              <p:nvPr/>
            </p:nvGrpSpPr>
            <p:grpSpPr>
              <a:xfrm rot="2243450">
                <a:off x="6893506" y="3136312"/>
                <a:ext cx="333003" cy="128097"/>
                <a:chOff x="3544829" y="1222873"/>
                <a:chExt cx="336501" cy="268815"/>
              </a:xfrm>
            </p:grpSpPr>
            <p:sp>
              <p:nvSpPr>
                <p:cNvPr id="459" name="Freihandform 45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0" name="Freihandform 45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3" name="Gruppieren 422"/>
              <p:cNvGrpSpPr/>
              <p:nvPr/>
            </p:nvGrpSpPr>
            <p:grpSpPr>
              <a:xfrm rot="3145203">
                <a:off x="7077539" y="3392314"/>
                <a:ext cx="337581" cy="125637"/>
                <a:chOff x="3544829" y="1222873"/>
                <a:chExt cx="336501" cy="268815"/>
              </a:xfrm>
            </p:grpSpPr>
            <p:sp>
              <p:nvSpPr>
                <p:cNvPr id="457" name="Freihandform 45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8" name="Freihandform 45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4" name="Gruppieren 423"/>
              <p:cNvGrpSpPr/>
              <p:nvPr/>
            </p:nvGrpSpPr>
            <p:grpSpPr>
              <a:xfrm rot="3869796">
                <a:off x="7196809" y="3683688"/>
                <a:ext cx="337581" cy="125637"/>
                <a:chOff x="3544829" y="1222873"/>
                <a:chExt cx="336501" cy="268815"/>
              </a:xfrm>
            </p:grpSpPr>
            <p:sp>
              <p:nvSpPr>
                <p:cNvPr id="455" name="Freihandform 4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6" name="Freihandform 4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5" name="Gruppieren 424"/>
              <p:cNvGrpSpPr/>
              <p:nvPr/>
            </p:nvGrpSpPr>
            <p:grpSpPr>
              <a:xfrm rot="18314220">
                <a:off x="6902847" y="4135028"/>
                <a:ext cx="799045" cy="497041"/>
                <a:chOff x="6114603" y="4832630"/>
                <a:chExt cx="788210" cy="497041"/>
              </a:xfrm>
            </p:grpSpPr>
            <p:grpSp>
              <p:nvGrpSpPr>
                <p:cNvPr id="446" name="Gruppieren 445"/>
                <p:cNvGrpSpPr/>
                <p:nvPr/>
              </p:nvGrpSpPr>
              <p:grpSpPr>
                <a:xfrm rot="7880662">
                  <a:off x="6673131" y="4935952"/>
                  <a:ext cx="333003" cy="126360"/>
                  <a:chOff x="3544829" y="1222873"/>
                  <a:chExt cx="336501" cy="268815"/>
                </a:xfrm>
              </p:grpSpPr>
              <p:sp>
                <p:nvSpPr>
                  <p:cNvPr id="453" name="Freihandform 452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4" name="Freihandform 453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47" name="Gruppieren 446"/>
                <p:cNvGrpSpPr/>
                <p:nvPr/>
              </p:nvGrpSpPr>
              <p:grpSpPr>
                <a:xfrm rot="8782415">
                  <a:off x="6409566" y="5104865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51" name="Freihandform 450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2" name="Freihandform 451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48" name="Gruppieren 447"/>
                <p:cNvGrpSpPr/>
                <p:nvPr/>
              </p:nvGrpSpPr>
              <p:grpSpPr>
                <a:xfrm rot="9507008">
                  <a:off x="6114603" y="5204034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9" name="Freihandform 448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0" name="Freihandform 449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426" name="Gruppieren 425"/>
              <p:cNvGrpSpPr/>
              <p:nvPr/>
            </p:nvGrpSpPr>
            <p:grpSpPr>
              <a:xfrm rot="20717953">
                <a:off x="6483290" y="4885747"/>
                <a:ext cx="788210" cy="503874"/>
                <a:chOff x="6114603" y="4832630"/>
                <a:chExt cx="788210" cy="497041"/>
              </a:xfrm>
            </p:grpSpPr>
            <p:grpSp>
              <p:nvGrpSpPr>
                <p:cNvPr id="437" name="Gruppieren 436"/>
                <p:cNvGrpSpPr/>
                <p:nvPr/>
              </p:nvGrpSpPr>
              <p:grpSpPr>
                <a:xfrm rot="7880662">
                  <a:off x="6673131" y="4935952"/>
                  <a:ext cx="333003" cy="126360"/>
                  <a:chOff x="3544829" y="1222873"/>
                  <a:chExt cx="336501" cy="268815"/>
                </a:xfrm>
              </p:grpSpPr>
              <p:sp>
                <p:nvSpPr>
                  <p:cNvPr id="444" name="Freihandform 443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5" name="Freihandform 444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38" name="Gruppieren 437"/>
                <p:cNvGrpSpPr/>
                <p:nvPr/>
              </p:nvGrpSpPr>
              <p:grpSpPr>
                <a:xfrm rot="8782415">
                  <a:off x="6409566" y="5104865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2" name="Freihandform 441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3" name="Freihandform 442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39" name="Gruppieren 438"/>
                <p:cNvGrpSpPr/>
                <p:nvPr/>
              </p:nvGrpSpPr>
              <p:grpSpPr>
                <a:xfrm rot="9507008">
                  <a:off x="6114603" y="5204034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0" name="Freihandform 439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1" name="Freihandform 440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85" name="Freihandform 84"/>
            <p:cNvSpPr/>
            <p:nvPr/>
          </p:nvSpPr>
          <p:spPr>
            <a:xfrm>
              <a:off x="6515862" y="5030027"/>
              <a:ext cx="103869" cy="115822"/>
            </a:xfrm>
            <a:custGeom>
              <a:avLst/>
              <a:gdLst>
                <a:gd name="connsiteX0" fmla="*/ 0 w 87363"/>
                <a:gd name="connsiteY0" fmla="*/ 75740 h 115822"/>
                <a:gd name="connsiteX1" fmla="*/ 46593 w 87363"/>
                <a:gd name="connsiteY1" fmla="*/ 113597 h 115822"/>
                <a:gd name="connsiteX2" fmla="*/ 75714 w 87363"/>
                <a:gd name="connsiteY2" fmla="*/ 17498 h 115822"/>
                <a:gd name="connsiteX3" fmla="*/ 87363 w 87363"/>
                <a:gd name="connsiteY3" fmla="*/ 25 h 115822"/>
                <a:gd name="connsiteX4" fmla="*/ 87363 w 87363"/>
                <a:gd name="connsiteY4" fmla="*/ 25 h 115822"/>
                <a:gd name="connsiteX5" fmla="*/ 78626 w 87363"/>
                <a:gd name="connsiteY5" fmla="*/ 5850 h 1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63" h="115822">
                  <a:moveTo>
                    <a:pt x="0" y="75740"/>
                  </a:moveTo>
                  <a:cubicBezTo>
                    <a:pt x="16987" y="99522"/>
                    <a:pt x="33974" y="123304"/>
                    <a:pt x="46593" y="113597"/>
                  </a:cubicBezTo>
                  <a:cubicBezTo>
                    <a:pt x="59212" y="103890"/>
                    <a:pt x="68919" y="36427"/>
                    <a:pt x="75714" y="17498"/>
                  </a:cubicBezTo>
                  <a:cubicBezTo>
                    <a:pt x="82509" y="-1431"/>
                    <a:pt x="87363" y="25"/>
                    <a:pt x="87363" y="25"/>
                  </a:cubicBezTo>
                  <a:lnTo>
                    <a:pt x="87363" y="25"/>
                  </a:lnTo>
                  <a:lnTo>
                    <a:pt x="78626" y="585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4" name="Gruppieren 233"/>
          <p:cNvGrpSpPr/>
          <p:nvPr/>
        </p:nvGrpSpPr>
        <p:grpSpPr>
          <a:xfrm>
            <a:off x="6258438" y="1657394"/>
            <a:ext cx="1235974" cy="719190"/>
            <a:chOff x="4624749" y="1649914"/>
            <a:chExt cx="1235974" cy="719190"/>
          </a:xfrm>
        </p:grpSpPr>
        <p:sp>
          <p:nvSpPr>
            <p:cNvPr id="235" name="Textfeld 234"/>
            <p:cNvSpPr txBox="1"/>
            <p:nvPr/>
          </p:nvSpPr>
          <p:spPr>
            <a:xfrm>
              <a:off x="4747075" y="1649914"/>
              <a:ext cx="111364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rgbClr val="C00000"/>
                  </a:solidFill>
                </a:rPr>
                <a:t>Time </a:t>
              </a:r>
              <a:r>
                <a:rPr lang="de-DE" sz="1050" dirty="0" err="1" smtClean="0">
                  <a:solidFill>
                    <a:srgbClr val="C00000"/>
                  </a:solidFill>
                </a:rPr>
                <a:t>for</a:t>
              </a:r>
              <a:r>
                <a:rPr lang="de-DE" sz="1050" dirty="0" smtClean="0">
                  <a:solidFill>
                    <a:srgbClr val="C00000"/>
                  </a:solidFill>
                </a:rPr>
                <a:t> an </a:t>
              </a:r>
              <a:r>
                <a:rPr lang="de-DE" sz="1050" dirty="0" err="1" smtClean="0">
                  <a:solidFill>
                    <a:srgbClr val="C00000"/>
                  </a:solidFill>
                </a:rPr>
                <a:t>orbit</a:t>
              </a:r>
              <a:r>
                <a:rPr lang="de-DE" sz="1000" dirty="0" smtClean="0">
                  <a:solidFill>
                    <a:srgbClr val="C00000"/>
                  </a:solidFill>
                </a:rPr>
                <a:t/>
              </a:r>
              <a:br>
                <a:rPr lang="de-DE" sz="1000" dirty="0" smtClean="0">
                  <a:solidFill>
                    <a:srgbClr val="C00000"/>
                  </a:solidFill>
                </a:rPr>
              </a:br>
              <a:r>
                <a:rPr lang="de-DE" sz="1000" dirty="0" smtClean="0">
                  <a:solidFill>
                    <a:srgbClr val="C00000"/>
                  </a:solidFill>
                </a:rPr>
                <a:t>    </a:t>
              </a:r>
              <a:r>
                <a:rPr lang="de-DE" sz="1600" dirty="0" smtClean="0">
                  <a:solidFill>
                    <a:srgbClr val="C00000"/>
                  </a:solidFill>
                </a:rPr>
                <a:t>T</a:t>
              </a:r>
              <a:r>
                <a:rPr lang="de-DE" sz="1000" dirty="0" smtClean="0">
                  <a:solidFill>
                    <a:srgbClr val="C00000"/>
                  </a:solidFill>
                </a:rPr>
                <a:t>2</a:t>
              </a:r>
              <a:endParaRPr lang="de-DE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236" name="Gerader Verbinder 235"/>
            <p:cNvCxnSpPr/>
            <p:nvPr/>
          </p:nvCxnSpPr>
          <p:spPr>
            <a:xfrm flipH="1">
              <a:off x="4624749" y="2081164"/>
              <a:ext cx="344296" cy="287940"/>
            </a:xfrm>
            <a:prstGeom prst="line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hteck 1"/>
          <p:cNvSpPr>
            <a:spLocks noChangeArrowheads="1"/>
          </p:cNvSpPr>
          <p:nvPr/>
        </p:nvSpPr>
        <p:spPr bwMode="auto">
          <a:xfrm>
            <a:off x="1856583" y="1718362"/>
            <a:ext cx="21293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Result: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>
                <a:solidFill>
                  <a:srgbClr val="0070C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de-DE" sz="1400" dirty="0" smtClean="0"/>
              <a:t> &lt; </a:t>
            </a:r>
            <a:r>
              <a:rPr lang="en-US" altLang="de-DE" sz="1400" dirty="0" smtClean="0">
                <a:solidFill>
                  <a:srgbClr val="C0000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/>
              <a:t>for an observer on Earth</a:t>
            </a:r>
          </a:p>
        </p:txBody>
      </p:sp>
      <p:grpSp>
        <p:nvGrpSpPr>
          <p:cNvPr id="130" name="Group 3"/>
          <p:cNvGrpSpPr>
            <a:grpSpLocks/>
          </p:cNvGrpSpPr>
          <p:nvPr/>
        </p:nvGrpSpPr>
        <p:grpSpPr bwMode="auto">
          <a:xfrm>
            <a:off x="1585826" y="16327"/>
            <a:ext cx="9144001" cy="1012825"/>
            <a:chOff x="0" y="0"/>
            <a:chExt cx="5760" cy="638"/>
          </a:xfrm>
        </p:grpSpPr>
        <p:pic>
          <p:nvPicPr>
            <p:cNvPr id="13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376" grpId="0"/>
      <p:bldP spid="377" grpId="0"/>
      <p:bldP spid="23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79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068396" y="1025842"/>
            <a:ext cx="3625308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</a:t>
            </a:r>
            <a:r>
              <a:rPr lang="en-GB" altLang="de-DE" sz="1600" b="1" dirty="0">
                <a:solidFill>
                  <a:schemeClr val="tx2"/>
                </a:solidFill>
              </a:rPr>
              <a:t>E</a:t>
            </a:r>
            <a:r>
              <a:rPr lang="en-GB" altLang="de-DE" sz="1600" b="1" dirty="0" smtClean="0">
                <a:solidFill>
                  <a:schemeClr val="tx2"/>
                </a:solidFill>
              </a:rPr>
              <a:t>ther: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79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747476" y="2447946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626678" y="2314673"/>
            <a:ext cx="2928595" cy="2951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526284" y="2877099"/>
            <a:ext cx="210067" cy="465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5329923" y="4959168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01" y="2480174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72809" y="1673631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cxnSp>
        <p:nvCxnSpPr>
          <p:cNvPr id="375" name="Gerade Verbindung mit Pfeil 374"/>
          <p:cNvCxnSpPr/>
          <p:nvPr/>
        </p:nvCxnSpPr>
        <p:spPr>
          <a:xfrm flipV="1">
            <a:off x="7391362" y="4259894"/>
            <a:ext cx="262089" cy="493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0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7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08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3" name="Rechteck 1"/>
          <p:cNvSpPr>
            <a:spLocks noChangeArrowheads="1"/>
          </p:cNvSpPr>
          <p:nvPr/>
        </p:nvSpPr>
        <p:spPr bwMode="auto">
          <a:xfrm>
            <a:off x="1608286" y="2480504"/>
            <a:ext cx="253178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The standing wave does not follow the rotation of the earth What is it related to ? </a:t>
            </a:r>
          </a:p>
        </p:txBody>
      </p:sp>
      <p:sp>
        <p:nvSpPr>
          <p:cNvPr id="202" name="Ellipse 201"/>
          <p:cNvSpPr/>
          <p:nvPr/>
        </p:nvSpPr>
        <p:spPr>
          <a:xfrm>
            <a:off x="4806495" y="2477620"/>
            <a:ext cx="2553418" cy="2612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9" name="Gerade Verbindung mit Pfeil 258"/>
          <p:cNvCxnSpPr/>
          <p:nvPr/>
        </p:nvCxnSpPr>
        <p:spPr>
          <a:xfrm flipH="1">
            <a:off x="4515827" y="2834593"/>
            <a:ext cx="210067" cy="465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mit Pfeil 259"/>
          <p:cNvCxnSpPr/>
          <p:nvPr/>
        </p:nvCxnSpPr>
        <p:spPr>
          <a:xfrm flipH="1" flipV="1">
            <a:off x="5319466" y="4916662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uppieren 261"/>
          <p:cNvGrpSpPr/>
          <p:nvPr/>
        </p:nvGrpSpPr>
        <p:grpSpPr>
          <a:xfrm>
            <a:off x="5862352" y="1631125"/>
            <a:ext cx="542784" cy="688723"/>
            <a:chOff x="5698475" y="969430"/>
            <a:chExt cx="542784" cy="688723"/>
          </a:xfrm>
        </p:grpSpPr>
        <p:grpSp>
          <p:nvGrpSpPr>
            <p:cNvPr id="263" name="Gruppieren 262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265" name="Gruppieren 264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267" name="Textfeld 266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268" name="Rechteck 267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9" name="Freihandform 268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Freihandform 269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Freihandform 270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266" name="Gerade Verbindung mit Pfeil 265"/>
              <p:cNvCxnSpPr>
                <a:stCxn id="268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Textfeld 263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383" name="Gruppieren 382"/>
          <p:cNvGrpSpPr/>
          <p:nvPr/>
        </p:nvGrpSpPr>
        <p:grpSpPr>
          <a:xfrm>
            <a:off x="4642162" y="2356896"/>
            <a:ext cx="2902457" cy="2894214"/>
            <a:chOff x="4392189" y="2881321"/>
            <a:chExt cx="2902457" cy="2880372"/>
          </a:xfrm>
        </p:grpSpPr>
        <p:grpSp>
          <p:nvGrpSpPr>
            <p:cNvPr id="384" name="Gruppieren 383"/>
            <p:cNvGrpSpPr/>
            <p:nvPr/>
          </p:nvGrpSpPr>
          <p:grpSpPr>
            <a:xfrm rot="20955321">
              <a:off x="5842490" y="2881321"/>
              <a:ext cx="435143" cy="162158"/>
              <a:chOff x="6345107" y="2197204"/>
              <a:chExt cx="365183" cy="139584"/>
            </a:xfrm>
          </p:grpSpPr>
          <p:sp>
            <p:nvSpPr>
              <p:cNvPr id="442" name="Freihandform 44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Freihandform 44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384"/>
            <p:cNvGrpSpPr/>
            <p:nvPr/>
          </p:nvGrpSpPr>
          <p:grpSpPr>
            <a:xfrm rot="433101">
              <a:off x="6230217" y="3010539"/>
              <a:ext cx="453925" cy="162158"/>
              <a:chOff x="6345107" y="2197204"/>
              <a:chExt cx="365183" cy="139584"/>
            </a:xfrm>
          </p:grpSpPr>
          <p:sp>
            <p:nvSpPr>
              <p:cNvPr id="440" name="Freihandform 43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1" name="Freihandform 44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6" name="Gruppieren 385"/>
            <p:cNvGrpSpPr/>
            <p:nvPr/>
          </p:nvGrpSpPr>
          <p:grpSpPr>
            <a:xfrm rot="1431362">
              <a:off x="6575215" y="3257452"/>
              <a:ext cx="459822" cy="162158"/>
              <a:chOff x="6345107" y="2197204"/>
              <a:chExt cx="365183" cy="139584"/>
            </a:xfrm>
          </p:grpSpPr>
          <p:sp>
            <p:nvSpPr>
              <p:cNvPr id="438" name="Freihandform 43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Freihandform 43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7" name="Gruppieren 386"/>
            <p:cNvGrpSpPr/>
            <p:nvPr/>
          </p:nvGrpSpPr>
          <p:grpSpPr>
            <a:xfrm rot="2534870">
              <a:off x="6839115" y="3598246"/>
              <a:ext cx="455531" cy="162158"/>
              <a:chOff x="6345107" y="2197204"/>
              <a:chExt cx="365183" cy="139584"/>
            </a:xfrm>
          </p:grpSpPr>
          <p:sp>
            <p:nvSpPr>
              <p:cNvPr id="436" name="Freihandform 43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Freihandform 43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8" name="Gruppieren 387"/>
            <p:cNvGrpSpPr/>
            <p:nvPr/>
          </p:nvGrpSpPr>
          <p:grpSpPr>
            <a:xfrm rot="3739154">
              <a:off x="6955250" y="4019525"/>
              <a:ext cx="489513" cy="158189"/>
              <a:chOff x="6345107" y="2197204"/>
              <a:chExt cx="365183" cy="139584"/>
            </a:xfrm>
          </p:grpSpPr>
          <p:sp>
            <p:nvSpPr>
              <p:cNvPr id="434" name="Freihandform 43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Freihandform 43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9" name="Gruppieren 388"/>
            <p:cNvGrpSpPr/>
            <p:nvPr/>
          </p:nvGrpSpPr>
          <p:grpSpPr>
            <a:xfrm rot="4775493">
              <a:off x="6955529" y="4468946"/>
              <a:ext cx="483755" cy="169836"/>
              <a:chOff x="6345107" y="2197204"/>
              <a:chExt cx="365183" cy="139584"/>
            </a:xfrm>
          </p:grpSpPr>
          <p:sp>
            <p:nvSpPr>
              <p:cNvPr id="432" name="Freihandform 43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Freihandform 43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0" name="Gruppieren 389"/>
            <p:cNvGrpSpPr/>
            <p:nvPr/>
          </p:nvGrpSpPr>
          <p:grpSpPr>
            <a:xfrm rot="6095616">
              <a:off x="6816407" y="4888192"/>
              <a:ext cx="462414" cy="163536"/>
              <a:chOff x="6345107" y="2197204"/>
              <a:chExt cx="365183" cy="139584"/>
            </a:xfrm>
          </p:grpSpPr>
          <p:sp>
            <p:nvSpPr>
              <p:cNvPr id="430" name="Freihandform 42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Freihandform 43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1" name="Gruppieren 390"/>
            <p:cNvGrpSpPr/>
            <p:nvPr/>
          </p:nvGrpSpPr>
          <p:grpSpPr>
            <a:xfrm rot="6917512">
              <a:off x="6563234" y="5228690"/>
              <a:ext cx="443715" cy="156173"/>
              <a:chOff x="6345107" y="2197204"/>
              <a:chExt cx="365183" cy="139584"/>
            </a:xfrm>
          </p:grpSpPr>
          <p:sp>
            <p:nvSpPr>
              <p:cNvPr id="428" name="Freihandform 42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Freihandform 42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 rot="8175510">
              <a:off x="6221041" y="5458053"/>
              <a:ext cx="445797" cy="162158"/>
              <a:chOff x="6345107" y="2197204"/>
              <a:chExt cx="365183" cy="139584"/>
            </a:xfrm>
          </p:grpSpPr>
          <p:sp>
            <p:nvSpPr>
              <p:cNvPr id="426" name="Freihandform 42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Freihandform 42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3" name="Gruppieren 392"/>
            <p:cNvGrpSpPr/>
            <p:nvPr/>
          </p:nvGrpSpPr>
          <p:grpSpPr>
            <a:xfrm rot="8981372">
              <a:off x="5835145" y="5579626"/>
              <a:ext cx="437682" cy="165606"/>
              <a:chOff x="6345107" y="2197204"/>
              <a:chExt cx="365183" cy="139584"/>
            </a:xfrm>
          </p:grpSpPr>
          <p:sp>
            <p:nvSpPr>
              <p:cNvPr id="424" name="Freihandform 42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Freihandform 42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4" name="Gruppieren 393"/>
            <p:cNvGrpSpPr/>
            <p:nvPr/>
          </p:nvGrpSpPr>
          <p:grpSpPr>
            <a:xfrm rot="715883" flipH="1">
              <a:off x="5398629" y="2881432"/>
              <a:ext cx="474601" cy="162158"/>
              <a:chOff x="6345107" y="2197204"/>
              <a:chExt cx="365183" cy="139584"/>
            </a:xfrm>
          </p:grpSpPr>
          <p:sp>
            <p:nvSpPr>
              <p:cNvPr id="422" name="Freihandform 42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5" name="Gruppieren 394"/>
            <p:cNvGrpSpPr/>
            <p:nvPr/>
          </p:nvGrpSpPr>
          <p:grpSpPr>
            <a:xfrm rot="21165097" flipH="1">
              <a:off x="5010198" y="3005316"/>
              <a:ext cx="449372" cy="162158"/>
              <a:chOff x="6345107" y="2197204"/>
              <a:chExt cx="365183" cy="139584"/>
            </a:xfrm>
          </p:grpSpPr>
          <p:sp>
            <p:nvSpPr>
              <p:cNvPr id="420" name="Freihandform 41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Freihandform 42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6" name="Gruppieren 395"/>
            <p:cNvGrpSpPr/>
            <p:nvPr/>
          </p:nvGrpSpPr>
          <p:grpSpPr>
            <a:xfrm rot="20125813" flipH="1">
              <a:off x="4663179" y="3250576"/>
              <a:ext cx="455666" cy="162158"/>
              <a:chOff x="6345107" y="2197204"/>
              <a:chExt cx="365183" cy="139584"/>
            </a:xfrm>
          </p:grpSpPr>
          <p:sp>
            <p:nvSpPr>
              <p:cNvPr id="418" name="Freihandform 41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Freihandform 41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7" name="Gruppieren 396"/>
            <p:cNvGrpSpPr/>
            <p:nvPr/>
          </p:nvGrpSpPr>
          <p:grpSpPr>
            <a:xfrm rot="19122840" flipH="1">
              <a:off x="4392189" y="3592618"/>
              <a:ext cx="466378" cy="162158"/>
              <a:chOff x="6345107" y="2197204"/>
              <a:chExt cx="365183" cy="139584"/>
            </a:xfrm>
          </p:grpSpPr>
          <p:sp>
            <p:nvSpPr>
              <p:cNvPr id="416" name="Freihandform 41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Freihandform 41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8" name="Gruppieren 397"/>
            <p:cNvGrpSpPr/>
            <p:nvPr/>
          </p:nvGrpSpPr>
          <p:grpSpPr>
            <a:xfrm rot="17789176" flipH="1">
              <a:off x="4239144" y="4019692"/>
              <a:ext cx="500799" cy="161355"/>
              <a:chOff x="6345107" y="2197204"/>
              <a:chExt cx="365183" cy="139584"/>
            </a:xfrm>
          </p:grpSpPr>
          <p:sp>
            <p:nvSpPr>
              <p:cNvPr id="414" name="Freihandform 41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Freihandform 41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9" name="Gruppieren 398"/>
            <p:cNvGrpSpPr/>
            <p:nvPr/>
          </p:nvGrpSpPr>
          <p:grpSpPr>
            <a:xfrm rot="16858685" flipH="1">
              <a:off x="4252240" y="4479841"/>
              <a:ext cx="483756" cy="167067"/>
              <a:chOff x="6345107" y="2197204"/>
              <a:chExt cx="365183" cy="139584"/>
            </a:xfrm>
          </p:grpSpPr>
          <p:sp>
            <p:nvSpPr>
              <p:cNvPr id="412" name="Freihandform 41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Freihandform 41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0" name="Gruppieren 399"/>
            <p:cNvGrpSpPr/>
            <p:nvPr/>
          </p:nvGrpSpPr>
          <p:grpSpPr>
            <a:xfrm rot="15504384" flipH="1">
              <a:off x="4412838" y="4898018"/>
              <a:ext cx="462414" cy="160589"/>
              <a:chOff x="6345107" y="2197204"/>
              <a:chExt cx="365183" cy="139584"/>
            </a:xfrm>
          </p:grpSpPr>
          <p:sp>
            <p:nvSpPr>
              <p:cNvPr id="410" name="Freihandform 40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Freihandform 41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1" name="Gruppieren 400"/>
            <p:cNvGrpSpPr/>
            <p:nvPr/>
          </p:nvGrpSpPr>
          <p:grpSpPr>
            <a:xfrm rot="14576210" flipH="1">
              <a:off x="4689530" y="5229864"/>
              <a:ext cx="432312" cy="160181"/>
              <a:chOff x="6345107" y="2197204"/>
              <a:chExt cx="365183" cy="139584"/>
            </a:xfrm>
          </p:grpSpPr>
          <p:sp>
            <p:nvSpPr>
              <p:cNvPr id="408" name="Freihandform 40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Freihandform 40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2" name="Gruppieren 401"/>
            <p:cNvGrpSpPr/>
            <p:nvPr/>
          </p:nvGrpSpPr>
          <p:grpSpPr>
            <a:xfrm rot="13515213" flipH="1">
              <a:off x="5025393" y="5458038"/>
              <a:ext cx="444782" cy="162527"/>
              <a:chOff x="6345107" y="2197204"/>
              <a:chExt cx="365183" cy="139584"/>
            </a:xfrm>
          </p:grpSpPr>
          <p:sp>
            <p:nvSpPr>
              <p:cNvPr id="406" name="Freihandform 40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Freihandform 40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/>
            <p:cNvGrpSpPr/>
            <p:nvPr/>
          </p:nvGrpSpPr>
          <p:grpSpPr>
            <a:xfrm rot="12553182" flipH="1">
              <a:off x="5419002" y="5586607"/>
              <a:ext cx="445797" cy="162158"/>
              <a:chOff x="6345107" y="2197204"/>
              <a:chExt cx="365183" cy="139584"/>
            </a:xfrm>
          </p:grpSpPr>
          <p:sp>
            <p:nvSpPr>
              <p:cNvPr id="404" name="Freihandform 40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Freihandform 40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444" name="Gerade Verbindung mit Pfeil 443"/>
          <p:cNvCxnSpPr/>
          <p:nvPr/>
        </p:nvCxnSpPr>
        <p:spPr>
          <a:xfrm flipV="1">
            <a:off x="7380905" y="4217388"/>
            <a:ext cx="262089" cy="493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</a:rPr>
              <a:t>/</a:t>
            </a:r>
            <a:r>
              <a:rPr lang="de-DE" altLang="de-DE" dirty="0" err="1">
                <a:solidFill>
                  <a:srgbClr val="000000"/>
                </a:solidFill>
              </a:rPr>
              <a:t>gravity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>
                <a:solidFill>
                  <a:srgbClr val="000000"/>
                </a:solidFill>
              </a:rPr>
              <a:pPr/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325884" y="1175885"/>
            <a:ext cx="3467207" cy="49546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002060"/>
                </a:solidFill>
              </a:rPr>
              <a:t>Vergleich Einstein / Lorentz</a:t>
            </a:r>
            <a:endParaRPr lang="de-DE" altLang="de-DE" dirty="0">
              <a:solidFill>
                <a:srgbClr val="00206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07600" y="573881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3600" b="1">
              <a:solidFill>
                <a:srgbClr val="000000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33763" y="1354415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b="1">
                <a:solidFill>
                  <a:srgbClr val="000000"/>
                </a:solidFill>
              </a:rPr>
              <a:t> </a:t>
            </a:r>
            <a:endParaRPr lang="de-DE" altLang="de-DE" b="1">
              <a:solidFill>
                <a:srgbClr val="000000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19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91" y="298"/>
              <a:ext cx="14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dirty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2855284" y="1901284"/>
            <a:ext cx="6408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Unterschied: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Einsteins RT ist eine  Strukturtheorie – Structurbezogen wie bei Plato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Lorentz’ RT ist eine physikalische Theorie – Physik wie bei Newton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046175" y="2948254"/>
            <a:ext cx="80266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Beide liefern die gleichen Resultate in den Standardsituationen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Für die spezielle RT gibt es zahlreiche Literatur von bekannten Physikern 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Für die allgemeine RT habe ich es hier mehrfach vorgeführt  (und siehe Webseite)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002576" y="3926624"/>
            <a:ext cx="61138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Die lorentzianischen Relativität ist formal viel einfacher; </a:t>
            </a:r>
          </a:p>
          <a:p>
            <a:pPr fontAlgn="base">
              <a:spcAft>
                <a:spcPct val="0"/>
              </a:spcAft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-  und sie löst darüber hinaus offene Probleme wie: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Kosmologische Inflation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Dunkle Energie.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002578" y="5034927"/>
            <a:ext cx="6113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Dunkle Materie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008008" y="5036479"/>
            <a:ext cx="6113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.. soll hier als Beispiel detailliert erklärt werden.</a:t>
            </a:r>
            <a:endParaRPr lang="de-DE" altLang="de-DE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1" grpId="0"/>
      <p:bldP spid="22" grpId="0"/>
      <p:bldP spid="23" grpId="0"/>
      <p:bldP spid="26" grpId="0"/>
      <p:bldP spid="26" grpId="1"/>
      <p:bldP spid="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80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068396" y="1025842"/>
            <a:ext cx="3625308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Aether: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4635626" y="2287011"/>
            <a:ext cx="2928595" cy="295184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800117" y="2457135"/>
            <a:ext cx="2595816" cy="26256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53" y="2450468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87127" y="1661753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6914036" y="2320604"/>
            <a:ext cx="4130728" cy="765528"/>
            <a:chOff x="6921832" y="2389261"/>
            <a:chExt cx="4130728" cy="765528"/>
          </a:xfrm>
        </p:grpSpPr>
        <p:cxnSp>
          <p:nvCxnSpPr>
            <p:cNvPr id="4" name="Gerade Verbindung mit Pfeil 3"/>
            <p:cNvCxnSpPr/>
            <p:nvPr/>
          </p:nvCxnSpPr>
          <p:spPr>
            <a:xfrm flipH="1">
              <a:off x="7348466" y="2750937"/>
              <a:ext cx="771884" cy="4038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/>
            <p:cNvSpPr/>
            <p:nvPr/>
          </p:nvSpPr>
          <p:spPr>
            <a:xfrm>
              <a:off x="6921832" y="2389261"/>
              <a:ext cx="4130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0250">
                <a:spcBef>
                  <a:spcPct val="20000"/>
                </a:spcBef>
                <a:defRPr/>
              </a:pPr>
              <a:r>
                <a:rPr lang="en-US" altLang="de-DE" dirty="0" smtClean="0">
                  <a:solidFill>
                    <a:srgbClr val="4D4D4D"/>
                  </a:solidFill>
                </a:rPr>
                <a:t>Ideal conductor around the equator </a:t>
              </a:r>
              <a:endParaRPr lang="en-US" altLang="de-DE" dirty="0">
                <a:solidFill>
                  <a:srgbClr val="C00000"/>
                </a:solidFill>
              </a:endParaRPr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7866624" y="2760735"/>
              <a:ext cx="3059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0250">
                <a:spcBef>
                  <a:spcPct val="20000"/>
                </a:spcBef>
                <a:defRPr/>
              </a:pPr>
              <a:r>
                <a:rPr lang="en-US" altLang="de-DE" dirty="0" smtClean="0">
                  <a:solidFill>
                    <a:srgbClr val="4D4D4D"/>
                  </a:solidFill>
                </a:rPr>
                <a:t>(Maybe superconducting)</a:t>
              </a:r>
              <a:endParaRPr lang="en-US" altLang="de-DE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75" name="Gerade Verbindung mit Pfeil 374"/>
          <p:cNvCxnSpPr/>
          <p:nvPr/>
        </p:nvCxnSpPr>
        <p:spPr>
          <a:xfrm flipV="1">
            <a:off x="7884719" y="4221786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Gruppieren 259"/>
          <p:cNvGrpSpPr/>
          <p:nvPr/>
        </p:nvGrpSpPr>
        <p:grpSpPr>
          <a:xfrm>
            <a:off x="6103494" y="2326133"/>
            <a:ext cx="931110" cy="347807"/>
            <a:chOff x="6102787" y="2339974"/>
            <a:chExt cx="931110" cy="347807"/>
          </a:xfrm>
        </p:grpSpPr>
        <p:grpSp>
          <p:nvGrpSpPr>
            <p:cNvPr id="300" name="Gruppieren 299"/>
            <p:cNvGrpSpPr/>
            <p:nvPr/>
          </p:nvGrpSpPr>
          <p:grpSpPr>
            <a:xfrm>
              <a:off x="6102787" y="2339974"/>
              <a:ext cx="655247" cy="201745"/>
              <a:chOff x="6102787" y="2339974"/>
              <a:chExt cx="655247" cy="201745"/>
            </a:xfrm>
          </p:grpSpPr>
          <p:grpSp>
            <p:nvGrpSpPr>
              <p:cNvPr id="304" name="Gruppieren 303"/>
              <p:cNvGrpSpPr/>
              <p:nvPr/>
            </p:nvGrpSpPr>
            <p:grpSpPr>
              <a:xfrm rot="21449558">
                <a:off x="6102787" y="2339974"/>
                <a:ext cx="351111" cy="128166"/>
                <a:chOff x="3544829" y="1222873"/>
                <a:chExt cx="336501" cy="268815"/>
              </a:xfrm>
            </p:grpSpPr>
            <p:sp>
              <p:nvSpPr>
                <p:cNvPr id="308" name="Freihandform 30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9" name="Freihandform 30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5" name="Gruppieren 304"/>
              <p:cNvGrpSpPr/>
              <p:nvPr/>
            </p:nvGrpSpPr>
            <p:grpSpPr>
              <a:xfrm rot="751311">
                <a:off x="6425031" y="2414287"/>
                <a:ext cx="333003" cy="127432"/>
                <a:chOff x="3544829" y="1222873"/>
                <a:chExt cx="336501" cy="268815"/>
              </a:xfrm>
            </p:grpSpPr>
            <p:sp>
              <p:nvSpPr>
                <p:cNvPr id="306" name="Freihandform 30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7" name="Freihandform 30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01" name="Gruppieren 300"/>
            <p:cNvGrpSpPr/>
            <p:nvPr/>
          </p:nvGrpSpPr>
          <p:grpSpPr>
            <a:xfrm rot="1475904">
              <a:off x="6700894" y="2560349"/>
              <a:ext cx="333003" cy="127432"/>
              <a:chOff x="3544829" y="1222873"/>
              <a:chExt cx="336501" cy="268815"/>
            </a:xfrm>
          </p:grpSpPr>
          <p:sp>
            <p:nvSpPr>
              <p:cNvPr id="302" name="Freihandform 301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Freihandform 302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1" name="Gruppieren 260"/>
          <p:cNvGrpSpPr/>
          <p:nvPr/>
        </p:nvGrpSpPr>
        <p:grpSpPr>
          <a:xfrm rot="2243450">
            <a:off x="6937296" y="2750918"/>
            <a:ext cx="333003" cy="128166"/>
            <a:chOff x="3544829" y="1222873"/>
            <a:chExt cx="336501" cy="268815"/>
          </a:xfrm>
        </p:grpSpPr>
        <p:sp>
          <p:nvSpPr>
            <p:cNvPr id="298" name="Freihandform 297"/>
            <p:cNvSpPr/>
            <p:nvPr/>
          </p:nvSpPr>
          <p:spPr>
            <a:xfrm>
              <a:off x="3544829" y="1222873"/>
              <a:ext cx="171554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Freihandform 298"/>
            <p:cNvSpPr/>
            <p:nvPr/>
          </p:nvSpPr>
          <p:spPr>
            <a:xfrm rot="600000" flipV="1">
              <a:off x="3702294" y="1362059"/>
              <a:ext cx="179036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61"/>
          <p:cNvGrpSpPr/>
          <p:nvPr/>
        </p:nvGrpSpPr>
        <p:grpSpPr>
          <a:xfrm rot="3145203">
            <a:off x="7121239" y="3007091"/>
            <a:ext cx="337762" cy="125637"/>
            <a:chOff x="3544829" y="1222873"/>
            <a:chExt cx="336501" cy="268815"/>
          </a:xfrm>
        </p:grpSpPr>
        <p:sp>
          <p:nvSpPr>
            <p:cNvPr id="296" name="Freihandform 295"/>
            <p:cNvSpPr/>
            <p:nvPr/>
          </p:nvSpPr>
          <p:spPr>
            <a:xfrm>
              <a:off x="3544829" y="1222873"/>
              <a:ext cx="171554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Freihandform 296"/>
            <p:cNvSpPr/>
            <p:nvPr/>
          </p:nvSpPr>
          <p:spPr>
            <a:xfrm rot="600000" flipV="1">
              <a:off x="3702294" y="1362059"/>
              <a:ext cx="179036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3" name="Gruppieren 262"/>
          <p:cNvGrpSpPr/>
          <p:nvPr/>
        </p:nvGrpSpPr>
        <p:grpSpPr>
          <a:xfrm rot="3869796">
            <a:off x="7240509" y="3298622"/>
            <a:ext cx="337762" cy="125637"/>
            <a:chOff x="3544829" y="1222873"/>
            <a:chExt cx="336501" cy="268815"/>
          </a:xfrm>
        </p:grpSpPr>
        <p:sp>
          <p:nvSpPr>
            <p:cNvPr id="294" name="Freihandform 293"/>
            <p:cNvSpPr/>
            <p:nvPr/>
          </p:nvSpPr>
          <p:spPr>
            <a:xfrm>
              <a:off x="3544829" y="1222873"/>
              <a:ext cx="171554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Freihandform 294"/>
            <p:cNvSpPr/>
            <p:nvPr/>
          </p:nvSpPr>
          <p:spPr>
            <a:xfrm rot="600000" flipV="1">
              <a:off x="3702294" y="1362059"/>
              <a:ext cx="179036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 rot="18314220">
            <a:off x="6946423" y="3750302"/>
            <a:ext cx="799473" cy="497041"/>
            <a:chOff x="6114603" y="4832630"/>
            <a:chExt cx="788210" cy="497041"/>
          </a:xfrm>
        </p:grpSpPr>
        <p:grpSp>
          <p:nvGrpSpPr>
            <p:cNvPr id="285" name="Gruppieren 284"/>
            <p:cNvGrpSpPr/>
            <p:nvPr/>
          </p:nvGrpSpPr>
          <p:grpSpPr>
            <a:xfrm rot="7880662">
              <a:off x="6673131" y="4935952"/>
              <a:ext cx="333003" cy="126360"/>
              <a:chOff x="3544829" y="1222873"/>
              <a:chExt cx="336501" cy="268815"/>
            </a:xfrm>
          </p:grpSpPr>
          <p:sp>
            <p:nvSpPr>
              <p:cNvPr id="292" name="Freihandform 291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Freihandform 292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6" name="Gruppieren 285"/>
            <p:cNvGrpSpPr/>
            <p:nvPr/>
          </p:nvGrpSpPr>
          <p:grpSpPr>
            <a:xfrm rot="8782415">
              <a:off x="6409566" y="5104865"/>
              <a:ext cx="333003" cy="125637"/>
              <a:chOff x="3544829" y="1222873"/>
              <a:chExt cx="336501" cy="268815"/>
            </a:xfrm>
          </p:grpSpPr>
          <p:sp>
            <p:nvSpPr>
              <p:cNvPr id="290" name="Freihandform 289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Freihandform 290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7" name="Gruppieren 286"/>
            <p:cNvGrpSpPr/>
            <p:nvPr/>
          </p:nvGrpSpPr>
          <p:grpSpPr>
            <a:xfrm rot="9507008">
              <a:off x="6114603" y="5204034"/>
              <a:ext cx="333003" cy="125637"/>
              <a:chOff x="3544829" y="1222873"/>
              <a:chExt cx="336501" cy="268815"/>
            </a:xfrm>
          </p:grpSpPr>
          <p:sp>
            <p:nvSpPr>
              <p:cNvPr id="288" name="Freihandform 287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Freihandform 288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5" name="Gruppieren 264"/>
          <p:cNvGrpSpPr/>
          <p:nvPr/>
        </p:nvGrpSpPr>
        <p:grpSpPr>
          <a:xfrm rot="20717953">
            <a:off x="7852692" y="4437254"/>
            <a:ext cx="788210" cy="504144"/>
            <a:chOff x="6114603" y="4832630"/>
            <a:chExt cx="788210" cy="497041"/>
          </a:xfrm>
        </p:grpSpPr>
        <p:grpSp>
          <p:nvGrpSpPr>
            <p:cNvPr id="276" name="Gruppieren 275"/>
            <p:cNvGrpSpPr/>
            <p:nvPr/>
          </p:nvGrpSpPr>
          <p:grpSpPr>
            <a:xfrm rot="7880662">
              <a:off x="6673131" y="4935952"/>
              <a:ext cx="333003" cy="126360"/>
              <a:chOff x="3544829" y="1222873"/>
              <a:chExt cx="336501" cy="268815"/>
            </a:xfrm>
          </p:grpSpPr>
          <p:sp>
            <p:nvSpPr>
              <p:cNvPr id="283" name="Freihandform 28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Freihandform 28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7" name="Gruppieren 276"/>
            <p:cNvGrpSpPr/>
            <p:nvPr/>
          </p:nvGrpSpPr>
          <p:grpSpPr>
            <a:xfrm rot="8782415">
              <a:off x="6409566" y="5104865"/>
              <a:ext cx="333003" cy="125637"/>
              <a:chOff x="3544829" y="1222873"/>
              <a:chExt cx="336501" cy="268815"/>
            </a:xfrm>
          </p:grpSpPr>
          <p:sp>
            <p:nvSpPr>
              <p:cNvPr id="281" name="Freihandform 28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Freihandform 28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8" name="Gruppieren 277"/>
            <p:cNvGrpSpPr/>
            <p:nvPr/>
          </p:nvGrpSpPr>
          <p:grpSpPr>
            <a:xfrm rot="9507008">
              <a:off x="6114603" y="5204034"/>
              <a:ext cx="333003" cy="125637"/>
              <a:chOff x="3544829" y="1222873"/>
              <a:chExt cx="336501" cy="268815"/>
            </a:xfrm>
          </p:grpSpPr>
          <p:sp>
            <p:nvSpPr>
              <p:cNvPr id="279" name="Freihandform 27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Freihandform 27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6" name="Gruppieren 265"/>
          <p:cNvGrpSpPr/>
          <p:nvPr/>
        </p:nvGrpSpPr>
        <p:grpSpPr>
          <a:xfrm rot="1433746">
            <a:off x="5732019" y="4795409"/>
            <a:ext cx="788210" cy="504144"/>
            <a:chOff x="6114603" y="4832630"/>
            <a:chExt cx="788210" cy="497041"/>
          </a:xfrm>
        </p:grpSpPr>
        <p:grpSp>
          <p:nvGrpSpPr>
            <p:cNvPr id="267" name="Gruppieren 266"/>
            <p:cNvGrpSpPr/>
            <p:nvPr/>
          </p:nvGrpSpPr>
          <p:grpSpPr>
            <a:xfrm rot="7880662">
              <a:off x="6673131" y="4935952"/>
              <a:ext cx="333003" cy="126360"/>
              <a:chOff x="3544829" y="1222873"/>
              <a:chExt cx="336501" cy="268815"/>
            </a:xfrm>
          </p:grpSpPr>
          <p:sp>
            <p:nvSpPr>
              <p:cNvPr id="274" name="Freihandform 273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Freihandform 274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8" name="Gruppieren 267"/>
            <p:cNvGrpSpPr/>
            <p:nvPr/>
          </p:nvGrpSpPr>
          <p:grpSpPr>
            <a:xfrm rot="8782415">
              <a:off x="6409566" y="5104865"/>
              <a:ext cx="333003" cy="125637"/>
              <a:chOff x="3544829" y="1222873"/>
              <a:chExt cx="336501" cy="268815"/>
            </a:xfrm>
          </p:grpSpPr>
          <p:sp>
            <p:nvSpPr>
              <p:cNvPr id="272" name="Freihandform 271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9" name="Gruppieren 268"/>
            <p:cNvGrpSpPr/>
            <p:nvPr/>
          </p:nvGrpSpPr>
          <p:grpSpPr>
            <a:xfrm rot="9507008">
              <a:off x="6114603" y="5204034"/>
              <a:ext cx="333003" cy="125637"/>
              <a:chOff x="3544829" y="1222873"/>
              <a:chExt cx="336501" cy="268815"/>
            </a:xfrm>
          </p:grpSpPr>
          <p:sp>
            <p:nvSpPr>
              <p:cNvPr id="270" name="Freihandform 269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Freihandform 270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310" name="Gerade Verbindung mit Pfeil 309"/>
          <p:cNvCxnSpPr/>
          <p:nvPr/>
        </p:nvCxnSpPr>
        <p:spPr>
          <a:xfrm flipH="1" flipV="1">
            <a:off x="5483074" y="5022977"/>
            <a:ext cx="172980" cy="8296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uppieren 311"/>
          <p:cNvGrpSpPr/>
          <p:nvPr/>
        </p:nvGrpSpPr>
        <p:grpSpPr>
          <a:xfrm>
            <a:off x="4560297" y="2349225"/>
            <a:ext cx="1525653" cy="2811992"/>
            <a:chOff x="4571644" y="2373977"/>
            <a:chExt cx="1525653" cy="2811255"/>
          </a:xfrm>
        </p:grpSpPr>
        <p:grpSp>
          <p:nvGrpSpPr>
            <p:cNvPr id="313" name="Gruppieren 312"/>
            <p:cNvGrpSpPr/>
            <p:nvPr/>
          </p:nvGrpSpPr>
          <p:grpSpPr>
            <a:xfrm rot="3780000">
              <a:off x="4912828" y="4539055"/>
              <a:ext cx="788210" cy="504144"/>
              <a:chOff x="6114603" y="4832630"/>
              <a:chExt cx="788210" cy="497041"/>
            </a:xfrm>
          </p:grpSpPr>
          <p:grpSp>
            <p:nvGrpSpPr>
              <p:cNvPr id="409" name="Gruppieren 408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16" name="Freihandform 41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7" name="Freihandform 41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0" name="Gruppieren 40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14" name="Freihandform 41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5" name="Freihandform 41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1" name="Gruppieren 41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12" name="Freihandform 41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3" name="Freihandform 41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78" name="Gruppieren 377"/>
            <p:cNvGrpSpPr/>
            <p:nvPr/>
          </p:nvGrpSpPr>
          <p:grpSpPr>
            <a:xfrm rot="6180000">
              <a:off x="4471568" y="3828513"/>
              <a:ext cx="788210" cy="495268"/>
              <a:chOff x="6114603" y="4832630"/>
              <a:chExt cx="788210" cy="497041"/>
            </a:xfrm>
          </p:grpSpPr>
          <p:grpSp>
            <p:nvGrpSpPr>
              <p:cNvPr id="400" name="Gruppieren 39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07" name="Freihandform 40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8" name="Freihandform 40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01" name="Gruppieren 40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05" name="Freihandform 40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6" name="Freihandform 40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02" name="Gruppieren 40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03" name="Freihandform 40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4" name="Freihandform 40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79" name="Gruppieren 378"/>
            <p:cNvGrpSpPr/>
            <p:nvPr/>
          </p:nvGrpSpPr>
          <p:grpSpPr>
            <a:xfrm rot="8400000">
              <a:off x="4571644" y="2978450"/>
              <a:ext cx="788210" cy="495268"/>
              <a:chOff x="6114603" y="4832630"/>
              <a:chExt cx="788210" cy="497041"/>
            </a:xfrm>
          </p:grpSpPr>
          <p:grpSp>
            <p:nvGrpSpPr>
              <p:cNvPr id="391" name="Gruppieren 39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98" name="Freihandform 39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9" name="Freihandform 39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2" name="Gruppieren 39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96" name="Freihandform 39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7" name="Freihandform 39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3" name="Gruppieren 39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94" name="Freihandform 39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Freihandform 39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80" name="Gruppieren 379"/>
            <p:cNvGrpSpPr/>
            <p:nvPr/>
          </p:nvGrpSpPr>
          <p:grpSpPr>
            <a:xfrm rot="10860000">
              <a:off x="5180049" y="2373977"/>
              <a:ext cx="788210" cy="495268"/>
              <a:chOff x="6114603" y="4832630"/>
              <a:chExt cx="788210" cy="497041"/>
            </a:xfrm>
          </p:grpSpPr>
          <p:grpSp>
            <p:nvGrpSpPr>
              <p:cNvPr id="382" name="Gruppieren 38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89" name="Freihandform 38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0" name="Freihandform 38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3" name="Gruppieren 38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87" name="Freihandform 3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8" name="Freihandform 3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4" name="Gruppieren 38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85" name="Freihandform 3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6" name="Freihandform 3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381" name="Gerade Verbindung mit Pfeil 380"/>
            <p:cNvCxnSpPr/>
            <p:nvPr/>
          </p:nvCxnSpPr>
          <p:spPr>
            <a:xfrm flipV="1">
              <a:off x="5959845" y="2392827"/>
              <a:ext cx="137452" cy="81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en 82"/>
          <p:cNvGrpSpPr/>
          <p:nvPr/>
        </p:nvGrpSpPr>
        <p:grpSpPr>
          <a:xfrm>
            <a:off x="4747782" y="1636073"/>
            <a:ext cx="1260220" cy="689970"/>
            <a:chOff x="4747075" y="1649914"/>
            <a:chExt cx="1260220" cy="689970"/>
          </a:xfrm>
        </p:grpSpPr>
        <p:sp>
          <p:nvSpPr>
            <p:cNvPr id="14" name="Textfeld 13"/>
            <p:cNvSpPr txBox="1"/>
            <p:nvPr/>
          </p:nvSpPr>
          <p:spPr>
            <a:xfrm>
              <a:off x="4747075" y="1649914"/>
              <a:ext cx="11783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Time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for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 an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orbit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</a:t>
              </a:r>
              <a:r>
                <a:rPr lang="de-DE" sz="1600" dirty="0" smtClean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de-DE" sz="1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Gerade Verbindung mit Pfeil 136"/>
          <p:cNvCxnSpPr/>
          <p:nvPr/>
        </p:nvCxnSpPr>
        <p:spPr>
          <a:xfrm flipV="1">
            <a:off x="6914291" y="3960739"/>
            <a:ext cx="262089" cy="49367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 flipH="1">
            <a:off x="5054299" y="3113031"/>
            <a:ext cx="210067" cy="46520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3"/>
          <p:cNvGrpSpPr>
            <a:grpSpLocks/>
          </p:cNvGrpSpPr>
          <p:nvPr/>
        </p:nvGrpSpPr>
        <p:grpSpPr bwMode="auto">
          <a:xfrm>
            <a:off x="1563208" y="39772"/>
            <a:ext cx="9144001" cy="1012825"/>
            <a:chOff x="0" y="0"/>
            <a:chExt cx="5760" cy="638"/>
          </a:xfrm>
        </p:grpSpPr>
        <p:pic>
          <p:nvPicPr>
            <p:cNvPr id="13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81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4357669" y="1358874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665462" y="2271000"/>
            <a:ext cx="2928595" cy="295184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829293" y="2426776"/>
            <a:ext cx="2595816" cy="26638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uppieren 70"/>
          <p:cNvGrpSpPr/>
          <p:nvPr/>
        </p:nvGrpSpPr>
        <p:grpSpPr>
          <a:xfrm>
            <a:off x="5906831" y="1770863"/>
            <a:ext cx="552256" cy="587478"/>
            <a:chOff x="5689003" y="1070675"/>
            <a:chExt cx="552256" cy="587478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689003" y="1116428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Laser</a:t>
              </a:r>
              <a:br>
                <a:rPr lang="de-DE" sz="800" i="1" dirty="0" smtClean="0"/>
              </a:br>
              <a:r>
                <a:rPr lang="de-DE" sz="800" i="1" dirty="0" err="1" smtClean="0"/>
                <a:t>source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622257" y="2314866"/>
            <a:ext cx="1862661" cy="2995569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8939512" y="2684659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hteck 1"/>
          <p:cNvSpPr>
            <a:spLocks noChangeArrowheads="1"/>
          </p:cNvSpPr>
          <p:nvPr/>
        </p:nvSpPr>
        <p:spPr bwMode="auto">
          <a:xfrm>
            <a:off x="1856583" y="2883110"/>
            <a:ext cx="25317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True speed is v</a:t>
            </a:r>
            <a:r>
              <a:rPr lang="en-US" altLang="de-DE" sz="1400" baseline="-25000" dirty="0" smtClean="0"/>
              <a:t>1</a:t>
            </a:r>
            <a:r>
              <a:rPr lang="en-US" altLang="de-DE" sz="1400" dirty="0" smtClean="0"/>
              <a:t> &lt; c</a:t>
            </a:r>
            <a:br>
              <a:rPr lang="en-US" altLang="de-DE" sz="1400" dirty="0" smtClean="0"/>
            </a:br>
            <a:r>
              <a:rPr lang="en-US" altLang="de-DE" sz="1400" dirty="0" smtClean="0"/>
              <a:t>But speed by use of </a:t>
            </a:r>
          </a:p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clocks synchronized</a:t>
            </a:r>
          </a:p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according to Einstein</a:t>
            </a:r>
            <a:br>
              <a:rPr lang="en-US" altLang="de-DE" sz="1400" dirty="0" smtClean="0"/>
            </a:br>
            <a:r>
              <a:rPr lang="en-US" altLang="de-DE" sz="1400" dirty="0" smtClean="0"/>
              <a:t>is </a:t>
            </a:r>
            <a:r>
              <a:rPr lang="en-US" altLang="de-DE" sz="1400" dirty="0"/>
              <a:t>v</a:t>
            </a:r>
            <a:r>
              <a:rPr lang="en-US" altLang="de-DE" sz="1400" baseline="-25000" dirty="0"/>
              <a:t>1 </a:t>
            </a:r>
            <a:r>
              <a:rPr lang="en-US" altLang="de-DE" sz="1400" dirty="0" smtClean="0"/>
              <a:t>= c</a:t>
            </a:r>
          </a:p>
        </p:txBody>
      </p:sp>
      <p:sp>
        <p:nvSpPr>
          <p:cNvPr id="377" name="Rechteck 1"/>
          <p:cNvSpPr>
            <a:spLocks noChangeArrowheads="1"/>
          </p:cNvSpPr>
          <p:nvPr/>
        </p:nvSpPr>
        <p:spPr bwMode="auto">
          <a:xfrm>
            <a:off x="1816537" y="4568375"/>
            <a:ext cx="2431706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Conflict !</a:t>
            </a:r>
            <a:endParaRPr lang="en-US" altLang="de-DE" sz="1400" dirty="0" smtClean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989741" y="3116083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>
            <a:off x="4726861" y="1667858"/>
            <a:ext cx="1310317" cy="666050"/>
            <a:chOff x="4696978" y="1673834"/>
            <a:chExt cx="1310317" cy="666050"/>
          </a:xfrm>
        </p:grpSpPr>
        <p:sp>
          <p:nvSpPr>
            <p:cNvPr id="14" name="Textfeld 13"/>
            <p:cNvSpPr txBox="1"/>
            <p:nvPr/>
          </p:nvSpPr>
          <p:spPr>
            <a:xfrm>
              <a:off x="4696978" y="1673834"/>
              <a:ext cx="111542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CC0000"/>
                  </a:solidFill>
                  <a:latin typeface="+mj-lt"/>
                </a:rPr>
                <a:t>Light to the left</a:t>
              </a:r>
              <a:r>
                <a:rPr lang="en-US" sz="1000" dirty="0" smtClean="0">
                  <a:solidFill>
                    <a:srgbClr val="CC0000"/>
                  </a:solidFill>
                  <a:latin typeface="+mj-lt"/>
                </a:rPr>
                <a:t>                      </a:t>
              </a:r>
              <a:r>
                <a:rPr lang="de-DE" sz="1200" dirty="0" smtClean="0">
                  <a:solidFill>
                    <a:srgbClr val="CC0000"/>
                  </a:solidFill>
                  <a:latin typeface="+mj-lt"/>
                </a:rPr>
                <a:t>v</a:t>
              </a:r>
              <a:r>
                <a:rPr lang="de-DE" sz="1200" baseline="-25000" dirty="0" smtClean="0">
                  <a:solidFill>
                    <a:srgbClr val="CC0000"/>
                  </a:solidFill>
                  <a:latin typeface="+mj-lt"/>
                </a:rPr>
                <a:t>1 </a:t>
              </a:r>
              <a:r>
                <a:rPr lang="de-DE" sz="1200" dirty="0" smtClean="0">
                  <a:solidFill>
                    <a:srgbClr val="CC0000"/>
                  </a:solidFill>
                  <a:latin typeface="+mj-lt"/>
                </a:rPr>
                <a:t>&lt; c</a:t>
              </a:r>
              <a:endParaRPr lang="de-DE" sz="1200" dirty="0">
                <a:solidFill>
                  <a:srgbClr val="CC0000"/>
                </a:solidFill>
                <a:latin typeface="+mj-lt"/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uppieren 233"/>
          <p:cNvGrpSpPr/>
          <p:nvPr/>
        </p:nvGrpSpPr>
        <p:grpSpPr>
          <a:xfrm>
            <a:off x="6311271" y="1658555"/>
            <a:ext cx="1339195" cy="719190"/>
            <a:chOff x="4624749" y="1649914"/>
            <a:chExt cx="1235974" cy="719190"/>
          </a:xfrm>
        </p:grpSpPr>
        <p:sp>
          <p:nvSpPr>
            <p:cNvPr id="235" name="Textfeld 234"/>
            <p:cNvSpPr txBox="1"/>
            <p:nvPr/>
          </p:nvSpPr>
          <p:spPr>
            <a:xfrm>
              <a:off x="4747075" y="1649914"/>
              <a:ext cx="111364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Light to the right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  <a:r>
                <a:rPr lang="de-DE" sz="12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v</a:t>
              </a:r>
              <a:r>
                <a:rPr lang="de-DE" sz="1200" baseline="-250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2</a:t>
              </a:r>
              <a:r>
                <a:rPr lang="de-DE" sz="12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&gt; c</a:t>
              </a:r>
              <a:r>
                <a:rPr lang="de-DE" sz="1200" baseline="-250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 </a:t>
              </a:r>
              <a:endParaRPr lang="de-DE" sz="12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236" name="Gerader Verbinder 235"/>
            <p:cNvCxnSpPr/>
            <p:nvPr/>
          </p:nvCxnSpPr>
          <p:spPr>
            <a:xfrm flipH="1">
              <a:off x="4624749" y="2081164"/>
              <a:ext cx="344296" cy="287940"/>
            </a:xfrm>
            <a:prstGeom prst="line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hteck 1"/>
          <p:cNvSpPr>
            <a:spLocks noChangeArrowheads="1"/>
          </p:cNvSpPr>
          <p:nvPr/>
        </p:nvSpPr>
        <p:spPr bwMode="auto">
          <a:xfrm>
            <a:off x="1839783" y="1648072"/>
            <a:ext cx="21293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Result: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>
                <a:solidFill>
                  <a:srgbClr val="0070C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de-DE" sz="1400" dirty="0" smtClean="0"/>
              <a:t> &lt; </a:t>
            </a:r>
            <a:r>
              <a:rPr lang="en-US" altLang="de-DE" sz="1400" dirty="0" smtClean="0">
                <a:solidFill>
                  <a:srgbClr val="C0000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/>
              <a:t>for an observer on Earth</a:t>
            </a:r>
          </a:p>
        </p:txBody>
      </p:sp>
      <p:grpSp>
        <p:nvGrpSpPr>
          <p:cNvPr id="130" name="Group 3"/>
          <p:cNvGrpSpPr>
            <a:grpSpLocks/>
          </p:cNvGrpSpPr>
          <p:nvPr/>
        </p:nvGrpSpPr>
        <p:grpSpPr bwMode="auto">
          <a:xfrm>
            <a:off x="1585826" y="16327"/>
            <a:ext cx="9144001" cy="1012825"/>
            <a:chOff x="0" y="0"/>
            <a:chExt cx="5760" cy="638"/>
          </a:xfrm>
        </p:grpSpPr>
        <p:pic>
          <p:nvPicPr>
            <p:cNvPr id="13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7" name="Gruppieren 226"/>
          <p:cNvGrpSpPr/>
          <p:nvPr/>
        </p:nvGrpSpPr>
        <p:grpSpPr>
          <a:xfrm>
            <a:off x="5759928" y="2320121"/>
            <a:ext cx="1862661" cy="2973420"/>
            <a:chOff x="5731312" y="2339974"/>
            <a:chExt cx="1862661" cy="2973420"/>
          </a:xfrm>
        </p:grpSpPr>
        <p:grpSp>
          <p:nvGrpSpPr>
            <p:cNvPr id="228" name="Gruppieren 227"/>
            <p:cNvGrpSpPr/>
            <p:nvPr/>
          </p:nvGrpSpPr>
          <p:grpSpPr>
            <a:xfrm>
              <a:off x="6102787" y="2339974"/>
              <a:ext cx="931110" cy="347807"/>
              <a:chOff x="6102787" y="2339974"/>
              <a:chExt cx="931110" cy="347807"/>
            </a:xfrm>
          </p:grpSpPr>
          <p:grpSp>
            <p:nvGrpSpPr>
              <p:cNvPr id="272" name="Gruppieren 271"/>
              <p:cNvGrpSpPr/>
              <p:nvPr/>
            </p:nvGrpSpPr>
            <p:grpSpPr>
              <a:xfrm>
                <a:off x="6102787" y="2339974"/>
                <a:ext cx="655247" cy="201745"/>
                <a:chOff x="6102787" y="2339974"/>
                <a:chExt cx="655247" cy="201745"/>
              </a:xfrm>
            </p:grpSpPr>
            <p:grpSp>
              <p:nvGrpSpPr>
                <p:cNvPr id="276" name="Gruppieren 275"/>
                <p:cNvGrpSpPr/>
                <p:nvPr/>
              </p:nvGrpSpPr>
              <p:grpSpPr>
                <a:xfrm rot="21449558">
                  <a:off x="6102787" y="2339974"/>
                  <a:ext cx="351111" cy="128166"/>
                  <a:chOff x="3544829" y="1222873"/>
                  <a:chExt cx="336501" cy="268815"/>
                </a:xfrm>
              </p:grpSpPr>
              <p:sp>
                <p:nvSpPr>
                  <p:cNvPr id="280" name="Freihandform 279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81" name="Freihandform 280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77" name="Gruppieren 276"/>
                <p:cNvGrpSpPr/>
                <p:nvPr/>
              </p:nvGrpSpPr>
              <p:grpSpPr>
                <a:xfrm rot="751311">
                  <a:off x="6425031" y="2414287"/>
                  <a:ext cx="333003" cy="127432"/>
                  <a:chOff x="3544829" y="1222873"/>
                  <a:chExt cx="336501" cy="268815"/>
                </a:xfrm>
              </p:grpSpPr>
              <p:sp>
                <p:nvSpPr>
                  <p:cNvPr id="278" name="Freihandform 277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9" name="Freihandform 278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273" name="Gruppieren 272"/>
              <p:cNvGrpSpPr/>
              <p:nvPr/>
            </p:nvGrpSpPr>
            <p:grpSpPr>
              <a:xfrm rot="1475904">
                <a:off x="6700894" y="2560349"/>
                <a:ext cx="333003" cy="127432"/>
                <a:chOff x="3544829" y="1222873"/>
                <a:chExt cx="336501" cy="268815"/>
              </a:xfrm>
            </p:grpSpPr>
            <p:sp>
              <p:nvSpPr>
                <p:cNvPr id="274" name="Freihandform 2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Freihandform 2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29" name="Gruppieren 228"/>
            <p:cNvGrpSpPr/>
            <p:nvPr/>
          </p:nvGrpSpPr>
          <p:grpSpPr>
            <a:xfrm rot="2243450">
              <a:off x="6936589" y="2764759"/>
              <a:ext cx="333003" cy="128166"/>
              <a:chOff x="3544829" y="1222873"/>
              <a:chExt cx="336501" cy="268815"/>
            </a:xfrm>
          </p:grpSpPr>
          <p:sp>
            <p:nvSpPr>
              <p:cNvPr id="270" name="Freihandform 269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Freihandform 270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229"/>
            <p:cNvGrpSpPr/>
            <p:nvPr/>
          </p:nvGrpSpPr>
          <p:grpSpPr>
            <a:xfrm rot="3145203">
              <a:off x="7120532" y="3020932"/>
              <a:ext cx="337762" cy="125637"/>
              <a:chOff x="3544829" y="1222873"/>
              <a:chExt cx="336501" cy="268815"/>
            </a:xfrm>
          </p:grpSpPr>
          <p:sp>
            <p:nvSpPr>
              <p:cNvPr id="268" name="Freihandform 267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230"/>
            <p:cNvGrpSpPr/>
            <p:nvPr/>
          </p:nvGrpSpPr>
          <p:grpSpPr>
            <a:xfrm rot="3869796">
              <a:off x="7239802" y="3312463"/>
              <a:ext cx="337762" cy="125637"/>
              <a:chOff x="3544829" y="1222873"/>
              <a:chExt cx="336501" cy="268815"/>
            </a:xfrm>
          </p:grpSpPr>
          <p:sp>
            <p:nvSpPr>
              <p:cNvPr id="266" name="Freihandform 265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231"/>
            <p:cNvGrpSpPr/>
            <p:nvPr/>
          </p:nvGrpSpPr>
          <p:grpSpPr>
            <a:xfrm rot="18314220">
              <a:off x="6945716" y="3764143"/>
              <a:ext cx="799473" cy="497041"/>
              <a:chOff x="6114603" y="4832630"/>
              <a:chExt cx="788210" cy="497041"/>
            </a:xfrm>
          </p:grpSpPr>
          <p:grpSp>
            <p:nvGrpSpPr>
              <p:cNvPr id="257" name="Gruppieren 256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64" name="Freihandform 26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5" name="Freihandform 26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8" name="Gruppieren 257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62" name="Freihandform 26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3" name="Freihandform 26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9" name="Gruppieren 258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60" name="Freihandform 259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1" name="Freihandform 260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3" name="Gruppieren 232"/>
            <p:cNvGrpSpPr/>
            <p:nvPr/>
          </p:nvGrpSpPr>
          <p:grpSpPr>
            <a:xfrm rot="20717953">
              <a:off x="6526373" y="4515132"/>
              <a:ext cx="788210" cy="504144"/>
              <a:chOff x="6114603" y="4832630"/>
              <a:chExt cx="788210" cy="497041"/>
            </a:xfrm>
          </p:grpSpPr>
          <p:grpSp>
            <p:nvGrpSpPr>
              <p:cNvPr id="248" name="Gruppieren 24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55" name="Freihandform 2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6" name="Freihandform 2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9" name="Gruppieren 248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53" name="Freihandform 25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Freihandform 25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0" name="Gruppieren 249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51" name="Freihandform 25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2" name="Freihandform 25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7" name="Gruppieren 236"/>
            <p:cNvGrpSpPr/>
            <p:nvPr/>
          </p:nvGrpSpPr>
          <p:grpSpPr>
            <a:xfrm rot="1433746">
              <a:off x="5731312" y="4809250"/>
              <a:ext cx="788210" cy="504144"/>
              <a:chOff x="6114603" y="4832630"/>
              <a:chExt cx="788210" cy="497041"/>
            </a:xfrm>
          </p:grpSpPr>
          <p:grpSp>
            <p:nvGrpSpPr>
              <p:cNvPr id="238" name="Gruppieren 23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46" name="Freihandform 24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Freihandform 24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0" name="Gruppieren 23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44" name="Freihandform 24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5" name="Freihandform 24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24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42" name="Freihandform 24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3" name="Freihandform 24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" name="Rechteck 1"/>
          <p:cNvSpPr/>
          <p:nvPr/>
        </p:nvSpPr>
        <p:spPr>
          <a:xfrm>
            <a:off x="5697167" y="4851416"/>
            <a:ext cx="939988" cy="55807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7717524" y="3056611"/>
            <a:ext cx="167260" cy="1008404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rgbClr val="00206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72632" y="3402360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Rotation to the left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4" name="Textfeld 283"/>
          <p:cNvSpPr txBox="1"/>
          <p:nvPr/>
        </p:nvSpPr>
        <p:spPr>
          <a:xfrm>
            <a:off x="7291180" y="237774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Optical fiber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5" name="Textfeld 284"/>
          <p:cNvSpPr txBox="1"/>
          <p:nvPr/>
        </p:nvSpPr>
        <p:spPr>
          <a:xfrm>
            <a:off x="7904787" y="1718034"/>
            <a:ext cx="1521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…</a:t>
            </a:r>
            <a:r>
              <a:rPr lang="en-US" sz="1100" dirty="0" smtClean="0">
                <a:latin typeface="+mj-lt"/>
              </a:rPr>
              <a:t> relative to the fiber</a:t>
            </a:r>
            <a:endParaRPr lang="en-US" sz="1100" dirty="0">
              <a:latin typeface="+mj-lt"/>
            </a:endParaRPr>
          </a:p>
        </p:txBody>
      </p:sp>
      <p:sp>
        <p:nvSpPr>
          <p:cNvPr id="286" name="Textfeld 285"/>
          <p:cNvSpPr txBox="1"/>
          <p:nvPr/>
        </p:nvSpPr>
        <p:spPr>
          <a:xfrm>
            <a:off x="6769023" y="520627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Interference detector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87" name="Gruppieren 286"/>
          <p:cNvGrpSpPr/>
          <p:nvPr/>
        </p:nvGrpSpPr>
        <p:grpSpPr>
          <a:xfrm>
            <a:off x="4366777" y="3211125"/>
            <a:ext cx="280778" cy="246153"/>
            <a:chOff x="5501329" y="4583611"/>
            <a:chExt cx="473995" cy="473373"/>
          </a:xfrm>
        </p:grpSpPr>
        <p:sp>
          <p:nvSpPr>
            <p:cNvPr id="288" name="Ellipse 287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9" name="Gerader Verbinder 288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r Verbinder 289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r Verbinder 290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r Verbinder 291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r Verbinder 292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r Verbinder 293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/>
          <p:cNvGrpSpPr/>
          <p:nvPr/>
        </p:nvGrpSpPr>
        <p:grpSpPr>
          <a:xfrm>
            <a:off x="4399967" y="4115739"/>
            <a:ext cx="279134" cy="262459"/>
            <a:chOff x="5501329" y="4583611"/>
            <a:chExt cx="473995" cy="473373"/>
          </a:xfrm>
        </p:grpSpPr>
        <p:sp>
          <p:nvSpPr>
            <p:cNvPr id="296" name="Ellipse 295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7" name="Gerader Verbinder 296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r Verbinder 297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r Verbinder 298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r Verbinder 300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r Verbinder 301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Freihandform 302"/>
          <p:cNvSpPr/>
          <p:nvPr/>
        </p:nvSpPr>
        <p:spPr>
          <a:xfrm rot="11040000">
            <a:off x="4050491" y="3369794"/>
            <a:ext cx="167260" cy="1008404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rgbClr val="00206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44879" y="2960704"/>
            <a:ext cx="526580" cy="30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4" name="Rechteck 303"/>
          <p:cNvSpPr/>
          <p:nvPr/>
        </p:nvSpPr>
        <p:spPr>
          <a:xfrm>
            <a:off x="2091572" y="4250015"/>
            <a:ext cx="526580" cy="30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5" name="Textfeld 304"/>
          <p:cNvSpPr txBox="1"/>
          <p:nvPr/>
        </p:nvSpPr>
        <p:spPr>
          <a:xfrm>
            <a:off x="3456322" y="1642489"/>
            <a:ext cx="111542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C0000"/>
                </a:solidFill>
                <a:latin typeface="+mj-lt"/>
              </a:rPr>
              <a:t>Light to the left</a:t>
            </a:r>
            <a:r>
              <a:rPr lang="en-US" sz="1000" dirty="0" smtClean="0">
                <a:solidFill>
                  <a:srgbClr val="CC0000"/>
                </a:solidFill>
                <a:latin typeface="+mj-lt"/>
              </a:rPr>
              <a:t>                      </a:t>
            </a:r>
            <a:r>
              <a:rPr lang="de-DE" sz="1200" dirty="0" smtClean="0">
                <a:solidFill>
                  <a:srgbClr val="CC0000"/>
                </a:solidFill>
                <a:latin typeface="+mj-lt"/>
              </a:rPr>
              <a:t>c</a:t>
            </a:r>
            <a:r>
              <a:rPr lang="de-DE" sz="1200" baseline="-25000" dirty="0" smtClean="0">
                <a:solidFill>
                  <a:srgbClr val="CC0000"/>
                </a:solidFill>
                <a:latin typeface="+mj-lt"/>
              </a:rPr>
              <a:t>1 </a:t>
            </a:r>
            <a:r>
              <a:rPr lang="de-DE" sz="1200" dirty="0" smtClean="0">
                <a:solidFill>
                  <a:srgbClr val="CC0000"/>
                </a:solidFill>
                <a:latin typeface="+mj-lt"/>
              </a:rPr>
              <a:t>= c - v</a:t>
            </a:r>
            <a:endParaRPr lang="de-DE" sz="12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9582990" y="1551572"/>
            <a:ext cx="12066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Light to the right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de-DE" sz="1200" baseline="-25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= c + v</a:t>
            </a:r>
            <a:endParaRPr lang="de-DE" sz="1200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02" name="Gerade Verbindung mit Pfeil 201"/>
          <p:cNvCxnSpPr/>
          <p:nvPr/>
        </p:nvCxnSpPr>
        <p:spPr>
          <a:xfrm flipH="1">
            <a:off x="4989741" y="3116083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Gerade Verbindung mit Pfeil 202"/>
          <p:cNvCxnSpPr/>
          <p:nvPr/>
        </p:nvCxnSpPr>
        <p:spPr>
          <a:xfrm flipH="1" flipV="1">
            <a:off x="5038171" y="3045425"/>
            <a:ext cx="1059838" cy="799674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/>
          <p:nvPr/>
        </p:nvSpPr>
        <p:spPr>
          <a:xfrm>
            <a:off x="5523359" y="3123432"/>
            <a:ext cx="28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R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7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376" grpId="0"/>
      <p:bldP spid="377" grpId="0"/>
      <p:bldP spid="23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82</a:t>
            </a:fld>
            <a:endParaRPr lang="de-DE" altLang="de-DE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14122" y="584185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24000" y="64142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1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10" y="1053090"/>
            <a:ext cx="3451380" cy="5319395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959342" y="1219988"/>
            <a:ext cx="4408219" cy="196952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3200" b="1" dirty="0" smtClean="0">
                <a:solidFill>
                  <a:srgbClr val="002060"/>
                </a:solidFill>
              </a:rPr>
              <a:t>This will be the topic of the first part of my talk</a:t>
            </a:r>
            <a:endParaRPr lang="de-DE" altLang="de-DE" sz="3200" b="1" dirty="0">
              <a:solidFill>
                <a:srgbClr val="00206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712669" y="3430613"/>
            <a:ext cx="443621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 algn="ctr">
              <a:spcBef>
                <a:spcPct val="20000"/>
              </a:spcBef>
              <a:defRPr/>
            </a:pPr>
            <a:r>
              <a:rPr lang="en-US" altLang="de-DE" sz="2400" dirty="0" smtClean="0">
                <a:solidFill>
                  <a:srgbClr val="4D4D4D"/>
                </a:solidFill>
                <a:latin typeface="+mj-lt"/>
              </a:rPr>
              <a:t>And I appreciated this book:</a:t>
            </a:r>
            <a:br>
              <a:rPr lang="en-US" altLang="de-DE" sz="2400" dirty="0" smtClean="0">
                <a:solidFill>
                  <a:srgbClr val="4D4D4D"/>
                </a:solidFill>
                <a:latin typeface="+mj-lt"/>
              </a:rPr>
            </a:br>
            <a:r>
              <a:rPr lang="en-US" altLang="de-DE" sz="2400" dirty="0" err="1" smtClean="0">
                <a:solidFill>
                  <a:srgbClr val="4D4D4D"/>
                </a:solidFill>
                <a:latin typeface="+mj-lt"/>
              </a:rPr>
              <a:t>Ludwik</a:t>
            </a:r>
            <a:r>
              <a:rPr lang="en-US" altLang="de-DE" sz="24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en-US" altLang="de-DE" sz="2400" dirty="0" err="1" smtClean="0">
                <a:solidFill>
                  <a:srgbClr val="4D4D4D"/>
                </a:solidFill>
                <a:latin typeface="+mj-lt"/>
              </a:rPr>
              <a:t>Kostro</a:t>
            </a:r>
            <a:r>
              <a:rPr lang="en-US" altLang="de-DE" sz="2400" dirty="0" smtClean="0">
                <a:solidFill>
                  <a:srgbClr val="4D4D4D"/>
                </a:solidFill>
                <a:latin typeface="+mj-lt"/>
              </a:rPr>
              <a:t>:</a:t>
            </a:r>
          </a:p>
          <a:p>
            <a:pPr marL="470250" algn="ctr">
              <a:spcBef>
                <a:spcPct val="20000"/>
              </a:spcBef>
              <a:defRPr/>
            </a:pPr>
            <a:r>
              <a:rPr lang="en-US" altLang="de-DE" sz="2400" dirty="0" smtClean="0">
                <a:solidFill>
                  <a:srgbClr val="4D4D4D"/>
                </a:solidFill>
                <a:latin typeface="+mj-lt"/>
              </a:rPr>
              <a:t>Einstein and the ether</a:t>
            </a:r>
            <a:endParaRPr lang="en-US" altLang="de-DE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96000" y="4847829"/>
            <a:ext cx="4124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spcBef>
                <a:spcPct val="20000"/>
              </a:spcBef>
              <a:defRPr/>
            </a:pPr>
            <a:r>
              <a:rPr lang="en-US" altLang="de-DE" sz="2400" dirty="0" smtClean="0">
                <a:solidFill>
                  <a:srgbClr val="4D4D4D"/>
                </a:solidFill>
                <a:latin typeface="+mj-lt"/>
              </a:rPr>
              <a:t>which was a great help</a:t>
            </a:r>
            <a:endParaRPr lang="en-US" altLang="de-DE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994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83</a:t>
            </a:fld>
            <a:endParaRPr lang="de-DE" altLang="de-DE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279650" y="2677468"/>
            <a:ext cx="74898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2000" b="1" dirty="0" smtClean="0">
                <a:solidFill>
                  <a:schemeClr val="tx2"/>
                </a:solidFill>
              </a:rPr>
              <a:t>How can acceleration and rotation be defined </a:t>
            </a:r>
            <a:br>
              <a:rPr lang="en-GB" altLang="de-DE" sz="2000" b="1" dirty="0" smtClean="0">
                <a:solidFill>
                  <a:schemeClr val="tx2"/>
                </a:solidFill>
              </a:rPr>
            </a:br>
            <a:r>
              <a:rPr lang="en-GB" altLang="de-DE" sz="2000" b="1" dirty="0" smtClean="0">
                <a:solidFill>
                  <a:schemeClr val="tx2"/>
                </a:solidFill>
              </a:rPr>
              <a:t>without a </a:t>
            </a:r>
            <a:r>
              <a:rPr lang="en-GB" altLang="de-DE" sz="2000" b="1" u="sng" dirty="0" smtClean="0">
                <a:solidFill>
                  <a:schemeClr val="tx2"/>
                </a:solidFill>
              </a:rPr>
              <a:t>fixed reference</a:t>
            </a:r>
            <a:r>
              <a:rPr lang="en-GB" altLang="de-DE" sz="2000" b="1" dirty="0" smtClean="0">
                <a:solidFill>
                  <a:schemeClr val="tx2"/>
                </a:solidFill>
              </a:rPr>
              <a:t>?</a:t>
            </a: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44050" y="5202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06575" y="2095501"/>
            <a:ext cx="8092799" cy="81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>The question asked by Hendrik Lorentz and Ernst Mach were: </a:t>
            </a: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808413" y="1145411"/>
            <a:ext cx="44323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000" dirty="0" smtClean="0">
                <a:solidFill>
                  <a:srgbClr val="000000"/>
                </a:solidFill>
              </a:rPr>
              <a:t>History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188939" y="4054476"/>
            <a:ext cx="74898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>Einstein never answered this question but only stated that the assumption of a fixed reference (historically: “ether”) </a:t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is in conflict with his theory</a:t>
            </a:r>
            <a:endParaRPr lang="de-DE" altLang="de-DE" b="1" dirty="0">
              <a:solidFill>
                <a:schemeClr val="tx2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4000" y="56385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2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3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87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84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869654" y="1224756"/>
            <a:ext cx="4309818" cy="68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>Fixed reference (ether) and Relativity</a:t>
            </a: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44050" y="5202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25697" y="1333502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74886" y="2073277"/>
            <a:ext cx="5857301" cy="13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4D4D4D"/>
                </a:solidFill>
                <a:latin typeface="+mj-lt"/>
              </a:rPr>
              <a:t> </a:t>
            </a: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Special Relativity 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– irrespective of fixed ref.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Lorentz’s relativity works with fixed ref.</a:t>
            </a: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Einstein’s </a:t>
            </a:r>
            <a:r>
              <a:rPr lang="en-US" altLang="de-DE" dirty="0">
                <a:solidFill>
                  <a:srgbClr val="4D4D4D"/>
                </a:solidFill>
                <a:latin typeface="+mj-lt"/>
              </a:rPr>
              <a:t>relativity works 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without fixed ref.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de-D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74886" y="3703639"/>
            <a:ext cx="99171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General Relativity 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– is difficult about fixed ref.  “… more related to …” (Einstein) 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 How can acceleration be defined without?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 How can rotation be explained without?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de-DE" dirty="0">
              <a:solidFill>
                <a:srgbClr val="C0000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524000" y="95252"/>
            <a:ext cx="9144001" cy="1012825"/>
            <a:chOff x="0" y="0"/>
            <a:chExt cx="5760" cy="638"/>
          </a:xfrm>
        </p:grpSpPr>
        <p:pic>
          <p:nvPicPr>
            <p:cNvPr id="2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1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85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806232" y="1153125"/>
            <a:ext cx="4734518" cy="73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u="sng" dirty="0" smtClean="0">
                <a:solidFill>
                  <a:schemeClr val="tx2"/>
                </a:solidFill>
              </a:rPr>
              <a:t>Ernst Mach</a:t>
            </a:r>
            <a:r>
              <a:rPr lang="en-GB" altLang="de-DE" b="1" dirty="0" smtClean="0">
                <a:solidFill>
                  <a:schemeClr val="tx2"/>
                </a:solidFill>
              </a:rPr>
              <a:t> and Fixed ref. (ether):</a:t>
            </a: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511459" y="571817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95912" y="1828118"/>
            <a:ext cx="585730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dirty="0">
                <a:solidFill>
                  <a:srgbClr val="4D4D4D"/>
                </a:solidFill>
                <a:latin typeface="+mj-lt"/>
              </a:rPr>
              <a:t> 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“</a:t>
            </a: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Acceleration needs a reference”</a:t>
            </a:r>
          </a:p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 “Rotation needs a reference”</a:t>
            </a:r>
            <a:endParaRPr lang="en-US" altLang="de-D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46193" y="2926353"/>
            <a:ext cx="80652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Mach assumed that the general reference for these phenomena is the fixed star background which we can see </a:t>
            </a:r>
          </a:p>
          <a:p>
            <a:pPr marL="7560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In the view of Mach inertia is caused by the influence of this background   -</a:t>
            </a:r>
            <a:br>
              <a:rPr lang="en-US" altLang="de-DE" b="1" dirty="0" smtClean="0">
                <a:solidFill>
                  <a:srgbClr val="4D4D4D"/>
                </a:solidFill>
                <a:latin typeface="+mj-lt"/>
              </a:rPr>
            </a:b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but he did not present an explanation for the mechanism of this influence</a:t>
            </a:r>
            <a:endParaRPr lang="en-US" altLang="de-DE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31111" y="4834568"/>
            <a:ext cx="718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Einstein called this consideration “Mach’s principle” – but he did not follow Mach’s logic</a:t>
            </a:r>
            <a:endParaRPr lang="en-US" altLang="de-DE" b="1" dirty="0">
              <a:solidFill>
                <a:srgbClr val="4D4D4D"/>
              </a:solidFill>
              <a:latin typeface="+mj-lt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630017" y="33841"/>
            <a:ext cx="9144001" cy="1012825"/>
            <a:chOff x="0" y="0"/>
            <a:chExt cx="5760" cy="638"/>
          </a:xfrm>
        </p:grpSpPr>
        <p:pic>
          <p:nvPicPr>
            <p:cNvPr id="2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4" name="Group 1046"/>
          <p:cNvGrpSpPr>
            <a:grpSpLocks/>
          </p:cNvGrpSpPr>
          <p:nvPr/>
        </p:nvGrpSpPr>
        <p:grpSpPr bwMode="auto">
          <a:xfrm>
            <a:off x="1524000" y="102199"/>
            <a:ext cx="9144000" cy="1012825"/>
            <a:chOff x="0" y="0"/>
            <a:chExt cx="5760" cy="638"/>
          </a:xfrm>
        </p:grpSpPr>
        <p:pic>
          <p:nvPicPr>
            <p:cNvPr id="25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2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86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264838" y="1235076"/>
            <a:ext cx="5519449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de-DE" b="1" u="sng" dirty="0" smtClean="0">
                <a:solidFill>
                  <a:schemeClr val="tx2"/>
                </a:solidFill>
              </a:rPr>
              <a:t>Hendrik A. Lorentz</a:t>
            </a:r>
            <a:r>
              <a:rPr lang="en-GB" altLang="de-DE" b="1" dirty="0" smtClean="0">
                <a:solidFill>
                  <a:schemeClr val="tx2"/>
                </a:solidFill>
              </a:rPr>
              <a:t> and </a:t>
            </a:r>
            <a:r>
              <a:rPr lang="en-GB" altLang="de-DE" b="1" dirty="0">
                <a:solidFill>
                  <a:schemeClr val="tx2"/>
                </a:solidFill>
              </a:rPr>
              <a:t>Fixed ref. (ether</a:t>
            </a:r>
            <a:r>
              <a:rPr lang="en-GB" altLang="de-DE" b="1" dirty="0" smtClean="0">
                <a:solidFill>
                  <a:schemeClr val="tx2"/>
                </a:solidFill>
              </a:rPr>
              <a:t>):</a:t>
            </a: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44050" y="5202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21299" y="2224088"/>
            <a:ext cx="585730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In Lorentz’ view there is the need for an absolute reference to explain rotation</a:t>
            </a:r>
          </a:p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de-DE" dirty="0">
              <a:solidFill>
                <a:srgbClr val="4D4D4D"/>
              </a:solidFill>
              <a:latin typeface="+mj-lt"/>
            </a:endParaRPr>
          </a:p>
          <a:p>
            <a:pPr marL="75600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de-DE" b="1" dirty="0" smtClean="0">
                <a:solidFill>
                  <a:srgbClr val="4D4D4D"/>
                </a:solidFill>
                <a:latin typeface="+mj-lt"/>
              </a:rPr>
              <a:t>He wrote a letter to Einstein in 1916  and used as an example a standing wave along the equator --&gt;</a:t>
            </a:r>
            <a:endParaRPr lang="en-US" altLang="de-DE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2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3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4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87</a:t>
            </a:fld>
            <a:endParaRPr lang="de-DE" altLang="de-DE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956322" y="937952"/>
            <a:ext cx="4250414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4635626" y="2287011"/>
            <a:ext cx="2928595" cy="295184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800117" y="2457135"/>
            <a:ext cx="2595816" cy="26256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4" y="2472198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87127" y="1661753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6914036" y="2320604"/>
            <a:ext cx="4130728" cy="765528"/>
            <a:chOff x="6921832" y="2389261"/>
            <a:chExt cx="4130728" cy="765528"/>
          </a:xfrm>
        </p:grpSpPr>
        <p:cxnSp>
          <p:nvCxnSpPr>
            <p:cNvPr id="4" name="Gerade Verbindung mit Pfeil 3"/>
            <p:cNvCxnSpPr/>
            <p:nvPr/>
          </p:nvCxnSpPr>
          <p:spPr>
            <a:xfrm flipH="1">
              <a:off x="7348466" y="2750937"/>
              <a:ext cx="771884" cy="4038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/>
            <p:cNvSpPr/>
            <p:nvPr/>
          </p:nvSpPr>
          <p:spPr>
            <a:xfrm>
              <a:off x="6921832" y="2389261"/>
              <a:ext cx="4130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0250">
                <a:spcBef>
                  <a:spcPct val="20000"/>
                </a:spcBef>
                <a:defRPr/>
              </a:pPr>
              <a:r>
                <a:rPr lang="en-US" altLang="de-DE" dirty="0" smtClean="0">
                  <a:solidFill>
                    <a:srgbClr val="4D4D4D"/>
                  </a:solidFill>
                </a:rPr>
                <a:t>Ideal conductor around the equator </a:t>
              </a:r>
              <a:endParaRPr lang="en-US" altLang="de-DE" dirty="0">
                <a:solidFill>
                  <a:srgbClr val="C00000"/>
                </a:solidFill>
              </a:endParaRPr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7866624" y="2760735"/>
              <a:ext cx="3059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0250">
                <a:spcBef>
                  <a:spcPct val="20000"/>
                </a:spcBef>
                <a:defRPr/>
              </a:pPr>
              <a:r>
                <a:rPr lang="en-US" altLang="de-DE" dirty="0" smtClean="0">
                  <a:solidFill>
                    <a:srgbClr val="4D4D4D"/>
                  </a:solidFill>
                </a:rPr>
                <a:t>(Maybe superconducting)</a:t>
              </a:r>
              <a:endParaRPr lang="en-US" altLang="de-DE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75" name="Gerade Verbindung mit Pfeil 374"/>
          <p:cNvCxnSpPr/>
          <p:nvPr/>
        </p:nvCxnSpPr>
        <p:spPr>
          <a:xfrm flipV="1">
            <a:off x="7884719" y="4221786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uppieren 258"/>
          <p:cNvGrpSpPr/>
          <p:nvPr/>
        </p:nvGrpSpPr>
        <p:grpSpPr>
          <a:xfrm>
            <a:off x="5732019" y="2326133"/>
            <a:ext cx="1862661" cy="2973420"/>
            <a:chOff x="5731312" y="2339974"/>
            <a:chExt cx="1862661" cy="2973420"/>
          </a:xfrm>
        </p:grpSpPr>
        <p:grpSp>
          <p:nvGrpSpPr>
            <p:cNvPr id="260" name="Gruppieren 259"/>
            <p:cNvGrpSpPr/>
            <p:nvPr/>
          </p:nvGrpSpPr>
          <p:grpSpPr>
            <a:xfrm>
              <a:off x="6102787" y="2339974"/>
              <a:ext cx="931110" cy="347807"/>
              <a:chOff x="6102787" y="2339974"/>
              <a:chExt cx="931110" cy="347807"/>
            </a:xfrm>
          </p:grpSpPr>
          <p:grpSp>
            <p:nvGrpSpPr>
              <p:cNvPr id="300" name="Gruppieren 299"/>
              <p:cNvGrpSpPr/>
              <p:nvPr/>
            </p:nvGrpSpPr>
            <p:grpSpPr>
              <a:xfrm>
                <a:off x="6102787" y="2339974"/>
                <a:ext cx="655247" cy="201745"/>
                <a:chOff x="6102787" y="2339974"/>
                <a:chExt cx="655247" cy="201745"/>
              </a:xfrm>
            </p:grpSpPr>
            <p:grpSp>
              <p:nvGrpSpPr>
                <p:cNvPr id="304" name="Gruppieren 303"/>
                <p:cNvGrpSpPr/>
                <p:nvPr/>
              </p:nvGrpSpPr>
              <p:grpSpPr>
                <a:xfrm rot="21449558">
                  <a:off x="6102787" y="2339974"/>
                  <a:ext cx="351111" cy="128166"/>
                  <a:chOff x="3544829" y="1222873"/>
                  <a:chExt cx="336501" cy="268815"/>
                </a:xfrm>
              </p:grpSpPr>
              <p:sp>
                <p:nvSpPr>
                  <p:cNvPr id="308" name="Freihandform 307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09" name="Freihandform 308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05" name="Gruppieren 304"/>
                <p:cNvGrpSpPr/>
                <p:nvPr/>
              </p:nvGrpSpPr>
              <p:grpSpPr>
                <a:xfrm rot="751311">
                  <a:off x="6425031" y="2414287"/>
                  <a:ext cx="333003" cy="127432"/>
                  <a:chOff x="3544829" y="1222873"/>
                  <a:chExt cx="336501" cy="268815"/>
                </a:xfrm>
              </p:grpSpPr>
              <p:sp>
                <p:nvSpPr>
                  <p:cNvPr id="306" name="Freihandform 305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07" name="Freihandform 306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301" name="Gruppieren 300"/>
              <p:cNvGrpSpPr/>
              <p:nvPr/>
            </p:nvGrpSpPr>
            <p:grpSpPr>
              <a:xfrm rot="1475904">
                <a:off x="6700894" y="2560349"/>
                <a:ext cx="333003" cy="127432"/>
                <a:chOff x="3544829" y="1222873"/>
                <a:chExt cx="336501" cy="268815"/>
              </a:xfrm>
            </p:grpSpPr>
            <p:sp>
              <p:nvSpPr>
                <p:cNvPr id="302" name="Freihandform 30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3" name="Freihandform 30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61" name="Gruppieren 260"/>
            <p:cNvGrpSpPr/>
            <p:nvPr/>
          </p:nvGrpSpPr>
          <p:grpSpPr>
            <a:xfrm rot="2243450">
              <a:off x="6936589" y="2764759"/>
              <a:ext cx="333003" cy="128166"/>
              <a:chOff x="3544829" y="1222873"/>
              <a:chExt cx="336501" cy="268815"/>
            </a:xfrm>
          </p:grpSpPr>
          <p:sp>
            <p:nvSpPr>
              <p:cNvPr id="298" name="Freihandform 297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Freihandform 298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261"/>
            <p:cNvGrpSpPr/>
            <p:nvPr/>
          </p:nvGrpSpPr>
          <p:grpSpPr>
            <a:xfrm rot="3145203">
              <a:off x="7120532" y="3020932"/>
              <a:ext cx="337762" cy="125637"/>
              <a:chOff x="3544829" y="1222873"/>
              <a:chExt cx="336501" cy="268815"/>
            </a:xfrm>
          </p:grpSpPr>
          <p:sp>
            <p:nvSpPr>
              <p:cNvPr id="296" name="Freihandform 295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7" name="Freihandform 296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262"/>
            <p:cNvGrpSpPr/>
            <p:nvPr/>
          </p:nvGrpSpPr>
          <p:grpSpPr>
            <a:xfrm rot="3869796">
              <a:off x="7239802" y="3312463"/>
              <a:ext cx="337762" cy="125637"/>
              <a:chOff x="3544829" y="1222873"/>
              <a:chExt cx="336501" cy="268815"/>
            </a:xfrm>
          </p:grpSpPr>
          <p:sp>
            <p:nvSpPr>
              <p:cNvPr id="294" name="Freihandform 293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Freihandform 294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263"/>
            <p:cNvGrpSpPr/>
            <p:nvPr/>
          </p:nvGrpSpPr>
          <p:grpSpPr>
            <a:xfrm rot="18314220">
              <a:off x="6945716" y="3764143"/>
              <a:ext cx="799473" cy="497041"/>
              <a:chOff x="6114603" y="4832630"/>
              <a:chExt cx="788210" cy="497041"/>
            </a:xfrm>
          </p:grpSpPr>
          <p:grpSp>
            <p:nvGrpSpPr>
              <p:cNvPr id="285" name="Gruppieren 284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92" name="Freihandform 29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3" name="Freihandform 29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6" name="Gruppieren 285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90" name="Freihandform 289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1" name="Freihandform 290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7" name="Gruppieren 286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88" name="Freihandform 28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9" name="Freihandform 28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65" name="Gruppieren 264"/>
            <p:cNvGrpSpPr/>
            <p:nvPr/>
          </p:nvGrpSpPr>
          <p:grpSpPr>
            <a:xfrm rot="20717953">
              <a:off x="6526373" y="4515132"/>
              <a:ext cx="788210" cy="504144"/>
              <a:chOff x="6114603" y="4832630"/>
              <a:chExt cx="788210" cy="497041"/>
            </a:xfrm>
          </p:grpSpPr>
          <p:grpSp>
            <p:nvGrpSpPr>
              <p:cNvPr id="276" name="Gruppieren 275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83" name="Freihandform 2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4" name="Freihandform 2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77" name="Gruppieren 276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81" name="Freihandform 28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2" name="Freihandform 28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78" name="Gruppieren 277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79" name="Freihandform 27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0" name="Freihandform 27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66" name="Gruppieren 265"/>
            <p:cNvGrpSpPr/>
            <p:nvPr/>
          </p:nvGrpSpPr>
          <p:grpSpPr>
            <a:xfrm rot="1433746">
              <a:off x="5731312" y="4809250"/>
              <a:ext cx="788210" cy="504144"/>
              <a:chOff x="6114603" y="4832630"/>
              <a:chExt cx="788210" cy="497041"/>
            </a:xfrm>
          </p:grpSpPr>
          <p:grpSp>
            <p:nvGrpSpPr>
              <p:cNvPr id="267" name="Gruppieren 266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74" name="Freihandform 2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Freihandform 2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8" name="Gruppieren 267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72" name="Freihandform 27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Freihandform 27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9" name="Gruppieren 268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70" name="Freihandform 269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Freihandform 270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310" name="Gerade Verbindung mit Pfeil 309"/>
          <p:cNvCxnSpPr/>
          <p:nvPr/>
        </p:nvCxnSpPr>
        <p:spPr>
          <a:xfrm flipH="1" flipV="1">
            <a:off x="5483074" y="5022977"/>
            <a:ext cx="172980" cy="8296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uppieren 311"/>
          <p:cNvGrpSpPr/>
          <p:nvPr/>
        </p:nvGrpSpPr>
        <p:grpSpPr>
          <a:xfrm>
            <a:off x="4560297" y="2349225"/>
            <a:ext cx="1525653" cy="2811992"/>
            <a:chOff x="4571644" y="2373977"/>
            <a:chExt cx="1525653" cy="2811255"/>
          </a:xfrm>
        </p:grpSpPr>
        <p:grpSp>
          <p:nvGrpSpPr>
            <p:cNvPr id="313" name="Gruppieren 312"/>
            <p:cNvGrpSpPr/>
            <p:nvPr/>
          </p:nvGrpSpPr>
          <p:grpSpPr>
            <a:xfrm rot="3780000">
              <a:off x="4912828" y="4539055"/>
              <a:ext cx="788210" cy="504144"/>
              <a:chOff x="6114603" y="4832630"/>
              <a:chExt cx="788210" cy="497041"/>
            </a:xfrm>
          </p:grpSpPr>
          <p:grpSp>
            <p:nvGrpSpPr>
              <p:cNvPr id="409" name="Gruppieren 408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16" name="Freihandform 41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7" name="Freihandform 41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0" name="Gruppieren 40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14" name="Freihandform 41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5" name="Freihandform 41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1" name="Gruppieren 41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12" name="Freihandform 41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3" name="Freihandform 41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78" name="Gruppieren 377"/>
            <p:cNvGrpSpPr/>
            <p:nvPr/>
          </p:nvGrpSpPr>
          <p:grpSpPr>
            <a:xfrm rot="6180000">
              <a:off x="4471568" y="3828513"/>
              <a:ext cx="788210" cy="495268"/>
              <a:chOff x="6114603" y="4832630"/>
              <a:chExt cx="788210" cy="497041"/>
            </a:xfrm>
          </p:grpSpPr>
          <p:grpSp>
            <p:nvGrpSpPr>
              <p:cNvPr id="400" name="Gruppieren 39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07" name="Freihandform 40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8" name="Freihandform 40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01" name="Gruppieren 40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05" name="Freihandform 40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6" name="Freihandform 40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02" name="Gruppieren 40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03" name="Freihandform 40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4" name="Freihandform 40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79" name="Gruppieren 378"/>
            <p:cNvGrpSpPr/>
            <p:nvPr/>
          </p:nvGrpSpPr>
          <p:grpSpPr>
            <a:xfrm rot="8400000">
              <a:off x="4571644" y="2978450"/>
              <a:ext cx="788210" cy="495268"/>
              <a:chOff x="6114603" y="4832630"/>
              <a:chExt cx="788210" cy="497041"/>
            </a:xfrm>
          </p:grpSpPr>
          <p:grpSp>
            <p:nvGrpSpPr>
              <p:cNvPr id="391" name="Gruppieren 39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98" name="Freihandform 39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9" name="Freihandform 39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2" name="Gruppieren 39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96" name="Freihandform 39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7" name="Freihandform 39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3" name="Gruppieren 39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94" name="Freihandform 39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Freihandform 39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80" name="Gruppieren 379"/>
            <p:cNvGrpSpPr/>
            <p:nvPr/>
          </p:nvGrpSpPr>
          <p:grpSpPr>
            <a:xfrm rot="10860000">
              <a:off x="5180049" y="2373977"/>
              <a:ext cx="788210" cy="495268"/>
              <a:chOff x="6114603" y="4832630"/>
              <a:chExt cx="788210" cy="497041"/>
            </a:xfrm>
          </p:grpSpPr>
          <p:grpSp>
            <p:nvGrpSpPr>
              <p:cNvPr id="382" name="Gruppieren 38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89" name="Freihandform 38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0" name="Freihandform 38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3" name="Gruppieren 38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87" name="Freihandform 3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8" name="Freihandform 3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4" name="Gruppieren 38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85" name="Freihandform 3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6" name="Freihandform 3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381" name="Gerade Verbindung mit Pfeil 380"/>
            <p:cNvCxnSpPr/>
            <p:nvPr/>
          </p:nvCxnSpPr>
          <p:spPr>
            <a:xfrm flipV="1">
              <a:off x="5959845" y="2392827"/>
              <a:ext cx="137452" cy="81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en 82"/>
          <p:cNvGrpSpPr/>
          <p:nvPr/>
        </p:nvGrpSpPr>
        <p:grpSpPr>
          <a:xfrm>
            <a:off x="4747782" y="1636073"/>
            <a:ext cx="1260220" cy="689970"/>
            <a:chOff x="4747075" y="1649914"/>
            <a:chExt cx="1260220" cy="689970"/>
          </a:xfrm>
        </p:grpSpPr>
        <p:sp>
          <p:nvSpPr>
            <p:cNvPr id="14" name="Textfeld 13"/>
            <p:cNvSpPr txBox="1"/>
            <p:nvPr/>
          </p:nvSpPr>
          <p:spPr>
            <a:xfrm>
              <a:off x="4747075" y="1649914"/>
              <a:ext cx="11783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Time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for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 an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orbit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</a:t>
              </a:r>
              <a:r>
                <a:rPr lang="de-DE" sz="1600" dirty="0" smtClean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de-DE" sz="1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Gerade Verbindung mit Pfeil 136"/>
          <p:cNvCxnSpPr/>
          <p:nvPr/>
        </p:nvCxnSpPr>
        <p:spPr>
          <a:xfrm flipV="1">
            <a:off x="6914291" y="3960739"/>
            <a:ext cx="262089" cy="49367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 flipH="1">
            <a:off x="5054299" y="3113031"/>
            <a:ext cx="210067" cy="46520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3"/>
          <p:cNvGrpSpPr>
            <a:grpSpLocks/>
          </p:cNvGrpSpPr>
          <p:nvPr/>
        </p:nvGrpSpPr>
        <p:grpSpPr bwMode="auto">
          <a:xfrm>
            <a:off x="1563208" y="39772"/>
            <a:ext cx="9144001" cy="1012825"/>
            <a:chOff x="0" y="0"/>
            <a:chExt cx="5760" cy="638"/>
          </a:xfrm>
        </p:grpSpPr>
        <p:pic>
          <p:nvPicPr>
            <p:cNvPr id="13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88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4611968" y="2293715"/>
            <a:ext cx="2928595" cy="295184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776459" y="2463839"/>
            <a:ext cx="2595816" cy="26256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6" y="2478902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63469" y="1668457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573488" y="2343030"/>
            <a:ext cx="1862661" cy="2995569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6929421" y="3914314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hteck 1"/>
          <p:cNvSpPr>
            <a:spLocks noChangeArrowheads="1"/>
          </p:cNvSpPr>
          <p:nvPr/>
        </p:nvSpPr>
        <p:spPr bwMode="auto">
          <a:xfrm>
            <a:off x="1856583" y="2883110"/>
            <a:ext cx="253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Lorentz: Both waves need a different time in both directions with respect to the position of the earth</a:t>
            </a:r>
          </a:p>
        </p:txBody>
      </p:sp>
      <p:sp>
        <p:nvSpPr>
          <p:cNvPr id="377" name="Rechteck 1"/>
          <p:cNvSpPr>
            <a:spLocks noChangeArrowheads="1"/>
          </p:cNvSpPr>
          <p:nvPr/>
        </p:nvSpPr>
        <p:spPr bwMode="auto">
          <a:xfrm>
            <a:off x="1832891" y="4338665"/>
            <a:ext cx="243170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Question</a:t>
            </a:r>
            <a:r>
              <a:rPr lang="en-US" altLang="de-DE" sz="1400" dirty="0" smtClean="0"/>
              <a:t>: To what is the behavior of the wave related?</a:t>
            </a:r>
          </a:p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Something outside of the earth!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953394" y="3124070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Gerade Verbindung mit Pfeil 309"/>
          <p:cNvCxnSpPr/>
          <p:nvPr/>
        </p:nvCxnSpPr>
        <p:spPr>
          <a:xfrm flipV="1">
            <a:off x="6520286" y="5028789"/>
            <a:ext cx="181094" cy="840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>
            <a:off x="4724123" y="1642777"/>
            <a:ext cx="1260221" cy="689970"/>
            <a:chOff x="4747074" y="1649914"/>
            <a:chExt cx="1260221" cy="689970"/>
          </a:xfrm>
        </p:grpSpPr>
        <p:sp>
          <p:nvSpPr>
            <p:cNvPr id="14" name="Textfeld 13"/>
            <p:cNvSpPr txBox="1"/>
            <p:nvPr/>
          </p:nvSpPr>
          <p:spPr>
            <a:xfrm>
              <a:off x="4747074" y="1649914"/>
              <a:ext cx="111542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Time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for</a:t>
              </a:r>
              <a:r>
                <a:rPr lang="de-DE" sz="1050" dirty="0" smtClean="0">
                  <a:solidFill>
                    <a:schemeClr val="accent1">
                      <a:lumMod val="50000"/>
                    </a:schemeClr>
                  </a:solidFill>
                </a:rPr>
                <a:t> an </a:t>
              </a:r>
              <a:r>
                <a:rPr lang="de-DE" sz="1050" dirty="0" err="1" smtClean="0">
                  <a:solidFill>
                    <a:schemeClr val="accent1">
                      <a:lumMod val="50000"/>
                    </a:schemeClr>
                  </a:solidFill>
                </a:rPr>
                <a:t>orbit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</a:t>
              </a:r>
              <a:r>
                <a:rPr lang="de-DE" sz="1600" dirty="0" smtClean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de-DE" sz="1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6107636" y="2334699"/>
            <a:ext cx="1473087" cy="2813725"/>
            <a:chOff x="6119401" y="2332124"/>
            <a:chExt cx="1473087" cy="2813725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6119401" y="2332124"/>
              <a:ext cx="1473087" cy="2678263"/>
              <a:chOff x="6077803" y="2711358"/>
              <a:chExt cx="1473087" cy="2678263"/>
            </a:xfrm>
          </p:grpSpPr>
          <p:grpSp>
            <p:nvGrpSpPr>
              <p:cNvPr id="419" name="Gruppieren 418"/>
              <p:cNvGrpSpPr/>
              <p:nvPr/>
            </p:nvGrpSpPr>
            <p:grpSpPr>
              <a:xfrm rot="21449558">
                <a:off x="6077803" y="2711358"/>
                <a:ext cx="333003" cy="128097"/>
                <a:chOff x="3544829" y="1222873"/>
                <a:chExt cx="336501" cy="268815"/>
              </a:xfrm>
            </p:grpSpPr>
            <p:sp>
              <p:nvSpPr>
                <p:cNvPr id="465" name="Freihandform 4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6" name="Freihandform 4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0" name="Gruppieren 419"/>
              <p:cNvGrpSpPr/>
              <p:nvPr/>
            </p:nvGrpSpPr>
            <p:grpSpPr>
              <a:xfrm rot="751311">
                <a:off x="6381948" y="2786027"/>
                <a:ext cx="333003" cy="127364"/>
                <a:chOff x="3544829" y="1222873"/>
                <a:chExt cx="336501" cy="268815"/>
              </a:xfrm>
            </p:grpSpPr>
            <p:sp>
              <p:nvSpPr>
                <p:cNvPr id="463" name="Freihandform 46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4" name="Freihandform 46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1" name="Gruppieren 420"/>
              <p:cNvGrpSpPr/>
              <p:nvPr/>
            </p:nvGrpSpPr>
            <p:grpSpPr>
              <a:xfrm rot="1475904">
                <a:off x="6657811" y="2932011"/>
                <a:ext cx="333003" cy="127364"/>
                <a:chOff x="3544829" y="1222873"/>
                <a:chExt cx="336501" cy="268815"/>
              </a:xfrm>
            </p:grpSpPr>
            <p:sp>
              <p:nvSpPr>
                <p:cNvPr id="461" name="Freihandform 46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2" name="Freihandform 46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2" name="Gruppieren 421"/>
              <p:cNvGrpSpPr/>
              <p:nvPr/>
            </p:nvGrpSpPr>
            <p:grpSpPr>
              <a:xfrm rot="2243450">
                <a:off x="6893506" y="3136312"/>
                <a:ext cx="333003" cy="128097"/>
                <a:chOff x="3544829" y="1222873"/>
                <a:chExt cx="336501" cy="268815"/>
              </a:xfrm>
            </p:grpSpPr>
            <p:sp>
              <p:nvSpPr>
                <p:cNvPr id="459" name="Freihandform 45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0" name="Freihandform 45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3" name="Gruppieren 422"/>
              <p:cNvGrpSpPr/>
              <p:nvPr/>
            </p:nvGrpSpPr>
            <p:grpSpPr>
              <a:xfrm rot="3145203">
                <a:off x="7077539" y="3392314"/>
                <a:ext cx="337581" cy="125637"/>
                <a:chOff x="3544829" y="1222873"/>
                <a:chExt cx="336501" cy="268815"/>
              </a:xfrm>
            </p:grpSpPr>
            <p:sp>
              <p:nvSpPr>
                <p:cNvPr id="457" name="Freihandform 45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8" name="Freihandform 45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4" name="Gruppieren 423"/>
              <p:cNvGrpSpPr/>
              <p:nvPr/>
            </p:nvGrpSpPr>
            <p:grpSpPr>
              <a:xfrm rot="3869796">
                <a:off x="7196809" y="3683688"/>
                <a:ext cx="337581" cy="125637"/>
                <a:chOff x="3544829" y="1222873"/>
                <a:chExt cx="336501" cy="268815"/>
              </a:xfrm>
            </p:grpSpPr>
            <p:sp>
              <p:nvSpPr>
                <p:cNvPr id="455" name="Freihandform 4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6" name="Freihandform 4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5" name="Gruppieren 424"/>
              <p:cNvGrpSpPr/>
              <p:nvPr/>
            </p:nvGrpSpPr>
            <p:grpSpPr>
              <a:xfrm rot="18314220">
                <a:off x="6902847" y="4135028"/>
                <a:ext cx="799045" cy="497041"/>
                <a:chOff x="6114603" y="4832630"/>
                <a:chExt cx="788210" cy="497041"/>
              </a:xfrm>
            </p:grpSpPr>
            <p:grpSp>
              <p:nvGrpSpPr>
                <p:cNvPr id="446" name="Gruppieren 445"/>
                <p:cNvGrpSpPr/>
                <p:nvPr/>
              </p:nvGrpSpPr>
              <p:grpSpPr>
                <a:xfrm rot="7880662">
                  <a:off x="6673131" y="4935952"/>
                  <a:ext cx="333003" cy="126360"/>
                  <a:chOff x="3544829" y="1222873"/>
                  <a:chExt cx="336501" cy="268815"/>
                </a:xfrm>
              </p:grpSpPr>
              <p:sp>
                <p:nvSpPr>
                  <p:cNvPr id="453" name="Freihandform 452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4" name="Freihandform 453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47" name="Gruppieren 446"/>
                <p:cNvGrpSpPr/>
                <p:nvPr/>
              </p:nvGrpSpPr>
              <p:grpSpPr>
                <a:xfrm rot="8782415">
                  <a:off x="6409566" y="5104865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51" name="Freihandform 450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2" name="Freihandform 451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48" name="Gruppieren 447"/>
                <p:cNvGrpSpPr/>
                <p:nvPr/>
              </p:nvGrpSpPr>
              <p:grpSpPr>
                <a:xfrm rot="9507008">
                  <a:off x="6114603" y="5204034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9" name="Freihandform 448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50" name="Freihandform 449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426" name="Gruppieren 425"/>
              <p:cNvGrpSpPr/>
              <p:nvPr/>
            </p:nvGrpSpPr>
            <p:grpSpPr>
              <a:xfrm rot="20717953">
                <a:off x="6483290" y="4885747"/>
                <a:ext cx="788210" cy="503874"/>
                <a:chOff x="6114603" y="4832630"/>
                <a:chExt cx="788210" cy="497041"/>
              </a:xfrm>
            </p:grpSpPr>
            <p:grpSp>
              <p:nvGrpSpPr>
                <p:cNvPr id="437" name="Gruppieren 436"/>
                <p:cNvGrpSpPr/>
                <p:nvPr/>
              </p:nvGrpSpPr>
              <p:grpSpPr>
                <a:xfrm rot="7880662">
                  <a:off x="6673131" y="4935952"/>
                  <a:ext cx="333003" cy="126360"/>
                  <a:chOff x="3544829" y="1222873"/>
                  <a:chExt cx="336501" cy="268815"/>
                </a:xfrm>
              </p:grpSpPr>
              <p:sp>
                <p:nvSpPr>
                  <p:cNvPr id="444" name="Freihandform 443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5" name="Freihandform 444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38" name="Gruppieren 437"/>
                <p:cNvGrpSpPr/>
                <p:nvPr/>
              </p:nvGrpSpPr>
              <p:grpSpPr>
                <a:xfrm rot="8782415">
                  <a:off x="6409566" y="5104865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2" name="Freihandform 441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3" name="Freihandform 442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39" name="Gruppieren 438"/>
                <p:cNvGrpSpPr/>
                <p:nvPr/>
              </p:nvGrpSpPr>
              <p:grpSpPr>
                <a:xfrm rot="9507008">
                  <a:off x="6114603" y="5204034"/>
                  <a:ext cx="333003" cy="125637"/>
                  <a:chOff x="3544829" y="1222873"/>
                  <a:chExt cx="336501" cy="268815"/>
                </a:xfrm>
              </p:grpSpPr>
              <p:sp>
                <p:nvSpPr>
                  <p:cNvPr id="440" name="Freihandform 439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1" name="Freihandform 440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85" name="Freihandform 84"/>
            <p:cNvSpPr/>
            <p:nvPr/>
          </p:nvSpPr>
          <p:spPr>
            <a:xfrm>
              <a:off x="6515862" y="5030027"/>
              <a:ext cx="103869" cy="115822"/>
            </a:xfrm>
            <a:custGeom>
              <a:avLst/>
              <a:gdLst>
                <a:gd name="connsiteX0" fmla="*/ 0 w 87363"/>
                <a:gd name="connsiteY0" fmla="*/ 75740 h 115822"/>
                <a:gd name="connsiteX1" fmla="*/ 46593 w 87363"/>
                <a:gd name="connsiteY1" fmla="*/ 113597 h 115822"/>
                <a:gd name="connsiteX2" fmla="*/ 75714 w 87363"/>
                <a:gd name="connsiteY2" fmla="*/ 17498 h 115822"/>
                <a:gd name="connsiteX3" fmla="*/ 87363 w 87363"/>
                <a:gd name="connsiteY3" fmla="*/ 25 h 115822"/>
                <a:gd name="connsiteX4" fmla="*/ 87363 w 87363"/>
                <a:gd name="connsiteY4" fmla="*/ 25 h 115822"/>
                <a:gd name="connsiteX5" fmla="*/ 78626 w 87363"/>
                <a:gd name="connsiteY5" fmla="*/ 5850 h 1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63" h="115822">
                  <a:moveTo>
                    <a:pt x="0" y="75740"/>
                  </a:moveTo>
                  <a:cubicBezTo>
                    <a:pt x="16987" y="99522"/>
                    <a:pt x="33974" y="123304"/>
                    <a:pt x="46593" y="113597"/>
                  </a:cubicBezTo>
                  <a:cubicBezTo>
                    <a:pt x="59212" y="103890"/>
                    <a:pt x="68919" y="36427"/>
                    <a:pt x="75714" y="17498"/>
                  </a:cubicBezTo>
                  <a:cubicBezTo>
                    <a:pt x="82509" y="-1431"/>
                    <a:pt x="87363" y="25"/>
                    <a:pt x="87363" y="25"/>
                  </a:cubicBezTo>
                  <a:lnTo>
                    <a:pt x="87363" y="25"/>
                  </a:lnTo>
                  <a:lnTo>
                    <a:pt x="78626" y="585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4" name="Gruppieren 233"/>
          <p:cNvGrpSpPr/>
          <p:nvPr/>
        </p:nvGrpSpPr>
        <p:grpSpPr>
          <a:xfrm>
            <a:off x="6258438" y="1657394"/>
            <a:ext cx="1235974" cy="719190"/>
            <a:chOff x="4624749" y="1649914"/>
            <a:chExt cx="1235974" cy="719190"/>
          </a:xfrm>
        </p:grpSpPr>
        <p:sp>
          <p:nvSpPr>
            <p:cNvPr id="235" name="Textfeld 234"/>
            <p:cNvSpPr txBox="1"/>
            <p:nvPr/>
          </p:nvSpPr>
          <p:spPr>
            <a:xfrm>
              <a:off x="4747075" y="1649914"/>
              <a:ext cx="111364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rgbClr val="C00000"/>
                  </a:solidFill>
                </a:rPr>
                <a:t>Time </a:t>
              </a:r>
              <a:r>
                <a:rPr lang="de-DE" sz="1050" dirty="0" err="1" smtClean="0">
                  <a:solidFill>
                    <a:srgbClr val="C00000"/>
                  </a:solidFill>
                </a:rPr>
                <a:t>for</a:t>
              </a:r>
              <a:r>
                <a:rPr lang="de-DE" sz="1050" dirty="0" smtClean="0">
                  <a:solidFill>
                    <a:srgbClr val="C00000"/>
                  </a:solidFill>
                </a:rPr>
                <a:t> an </a:t>
              </a:r>
              <a:r>
                <a:rPr lang="de-DE" sz="1050" dirty="0" err="1" smtClean="0">
                  <a:solidFill>
                    <a:srgbClr val="C00000"/>
                  </a:solidFill>
                </a:rPr>
                <a:t>orbit</a:t>
              </a:r>
              <a:r>
                <a:rPr lang="de-DE" sz="1000" dirty="0" smtClean="0">
                  <a:solidFill>
                    <a:srgbClr val="C00000"/>
                  </a:solidFill>
                </a:rPr>
                <a:t/>
              </a:r>
              <a:br>
                <a:rPr lang="de-DE" sz="1000" dirty="0" smtClean="0">
                  <a:solidFill>
                    <a:srgbClr val="C00000"/>
                  </a:solidFill>
                </a:rPr>
              </a:br>
              <a:r>
                <a:rPr lang="de-DE" sz="1000" dirty="0" smtClean="0">
                  <a:solidFill>
                    <a:srgbClr val="C00000"/>
                  </a:solidFill>
                </a:rPr>
                <a:t>    </a:t>
              </a:r>
              <a:r>
                <a:rPr lang="de-DE" sz="1600" dirty="0" smtClean="0">
                  <a:solidFill>
                    <a:srgbClr val="C00000"/>
                  </a:solidFill>
                </a:rPr>
                <a:t>T</a:t>
              </a:r>
              <a:r>
                <a:rPr lang="de-DE" sz="1000" dirty="0" smtClean="0">
                  <a:solidFill>
                    <a:srgbClr val="C00000"/>
                  </a:solidFill>
                </a:rPr>
                <a:t>2</a:t>
              </a:r>
              <a:endParaRPr lang="de-DE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236" name="Gerader Verbinder 235"/>
            <p:cNvCxnSpPr/>
            <p:nvPr/>
          </p:nvCxnSpPr>
          <p:spPr>
            <a:xfrm flipH="1">
              <a:off x="4624749" y="2081164"/>
              <a:ext cx="344296" cy="287940"/>
            </a:xfrm>
            <a:prstGeom prst="line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hteck 1"/>
          <p:cNvSpPr>
            <a:spLocks noChangeArrowheads="1"/>
          </p:cNvSpPr>
          <p:nvPr/>
        </p:nvSpPr>
        <p:spPr bwMode="auto">
          <a:xfrm>
            <a:off x="1856583" y="1718362"/>
            <a:ext cx="21293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Result: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>
                <a:solidFill>
                  <a:srgbClr val="0070C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de-DE" sz="1400" dirty="0" smtClean="0"/>
              <a:t> &lt; </a:t>
            </a:r>
            <a:r>
              <a:rPr lang="en-US" altLang="de-DE" sz="1400" dirty="0" smtClean="0">
                <a:solidFill>
                  <a:srgbClr val="C0000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/>
              <a:t>for an observer on Earth</a:t>
            </a:r>
          </a:p>
        </p:txBody>
      </p:sp>
      <p:grpSp>
        <p:nvGrpSpPr>
          <p:cNvPr id="130" name="Group 3"/>
          <p:cNvGrpSpPr>
            <a:grpSpLocks/>
          </p:cNvGrpSpPr>
          <p:nvPr/>
        </p:nvGrpSpPr>
        <p:grpSpPr bwMode="auto">
          <a:xfrm>
            <a:off x="1585826" y="16327"/>
            <a:ext cx="9144001" cy="1012825"/>
            <a:chOff x="0" y="0"/>
            <a:chExt cx="5760" cy="638"/>
          </a:xfrm>
        </p:grpSpPr>
        <p:pic>
          <p:nvPicPr>
            <p:cNvPr id="13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Rectangle 2"/>
          <p:cNvSpPr>
            <a:spLocks noChangeArrowheads="1"/>
          </p:cNvSpPr>
          <p:nvPr/>
        </p:nvSpPr>
        <p:spPr bwMode="auto">
          <a:xfrm>
            <a:off x="3956322" y="937952"/>
            <a:ext cx="4250414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376" grpId="0"/>
      <p:bldP spid="377" grpId="0"/>
      <p:bldP spid="23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89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89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746758" y="2498123"/>
            <a:ext cx="2553418" cy="2612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5664723" y="2367387"/>
            <a:ext cx="1862661" cy="2965871"/>
            <a:chOff x="5706941" y="2017952"/>
            <a:chExt cx="1862661" cy="2931919"/>
          </a:xfrm>
        </p:grpSpPr>
        <p:grpSp>
          <p:nvGrpSpPr>
            <p:cNvPr id="23" name="Gruppieren 2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69" name="Freihandform 6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Freihandform 6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67" name="Freihandform 6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Freihandform 6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65" name="Freihandform 6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Freihandform 6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63" name="Freihandform 6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reihandform 6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61" name="Freihandform 6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Freihandform 6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59" name="Freihandform 5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Freihandform 5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50" name="Gruppieren 4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57" name="Freihandform 5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Freihandform 5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55" name="Freihandform 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Freihandform 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" name="Gruppieren 5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53" name="Freihandform 5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Freihandform 5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0" name="Gruppieren 2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41" name="Gruppieren 4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8" name="Freihandform 4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Freihandform 4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6" name="Freihandform 4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Freihandform 4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4" name="Freihandform 4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Freihandform 4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1" name="Gruppieren 3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32" name="Gruppieren 3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7" name="Freihandform 3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Freihandform 3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4" name="Gruppieren 3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5" name="Freihandform 3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Freihandform 3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20" name="Gerade Verbindung mit Pfeil 19"/>
          <p:cNvCxnSpPr/>
          <p:nvPr/>
        </p:nvCxnSpPr>
        <p:spPr>
          <a:xfrm flipH="1">
            <a:off x="4470528" y="2877099"/>
            <a:ext cx="210067" cy="465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5274167" y="4959168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58" y="2514664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17053" y="1673631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552148" y="2354322"/>
            <a:ext cx="1862661" cy="2972224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14" name="Gruppieren 313"/>
          <p:cNvGrpSpPr/>
          <p:nvPr/>
        </p:nvGrpSpPr>
        <p:grpSpPr>
          <a:xfrm>
            <a:off x="4566192" y="2319200"/>
            <a:ext cx="2902457" cy="2894214"/>
            <a:chOff x="4392189" y="2881321"/>
            <a:chExt cx="2902457" cy="2880372"/>
          </a:xfrm>
        </p:grpSpPr>
        <p:grpSp>
          <p:nvGrpSpPr>
            <p:cNvPr id="315" name="Gruppieren 314"/>
            <p:cNvGrpSpPr/>
            <p:nvPr/>
          </p:nvGrpSpPr>
          <p:grpSpPr>
            <a:xfrm rot="20955321">
              <a:off x="5842490" y="2881321"/>
              <a:ext cx="435143" cy="162158"/>
              <a:chOff x="6345107" y="2197204"/>
              <a:chExt cx="365183" cy="139584"/>
            </a:xfrm>
          </p:grpSpPr>
          <p:sp>
            <p:nvSpPr>
              <p:cNvPr id="373" name="Freihandform 37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Freihandform 37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6" name="Gruppieren 315"/>
            <p:cNvGrpSpPr/>
            <p:nvPr/>
          </p:nvGrpSpPr>
          <p:grpSpPr>
            <a:xfrm rot="433101">
              <a:off x="6230217" y="3010539"/>
              <a:ext cx="453925" cy="162158"/>
              <a:chOff x="6345107" y="2197204"/>
              <a:chExt cx="365183" cy="139584"/>
            </a:xfrm>
          </p:grpSpPr>
          <p:sp>
            <p:nvSpPr>
              <p:cNvPr id="371" name="Freihandform 37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Freihandform 37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7" name="Gruppieren 316"/>
            <p:cNvGrpSpPr/>
            <p:nvPr/>
          </p:nvGrpSpPr>
          <p:grpSpPr>
            <a:xfrm rot="1431362">
              <a:off x="6575215" y="3257452"/>
              <a:ext cx="459822" cy="162158"/>
              <a:chOff x="6345107" y="2197204"/>
              <a:chExt cx="365183" cy="139584"/>
            </a:xfrm>
          </p:grpSpPr>
          <p:sp>
            <p:nvSpPr>
              <p:cNvPr id="369" name="Freihandform 36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Freihandform 36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8" name="Gruppieren 317"/>
            <p:cNvGrpSpPr/>
            <p:nvPr/>
          </p:nvGrpSpPr>
          <p:grpSpPr>
            <a:xfrm rot="2534870">
              <a:off x="6839115" y="3598246"/>
              <a:ext cx="455531" cy="162158"/>
              <a:chOff x="6345107" y="2197204"/>
              <a:chExt cx="365183" cy="139584"/>
            </a:xfrm>
          </p:grpSpPr>
          <p:sp>
            <p:nvSpPr>
              <p:cNvPr id="367" name="Freihandform 36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Freihandform 36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9" name="Gruppieren 318"/>
            <p:cNvGrpSpPr/>
            <p:nvPr/>
          </p:nvGrpSpPr>
          <p:grpSpPr>
            <a:xfrm rot="3739154">
              <a:off x="6955250" y="4019525"/>
              <a:ext cx="489513" cy="158189"/>
              <a:chOff x="6345107" y="2197204"/>
              <a:chExt cx="365183" cy="139584"/>
            </a:xfrm>
          </p:grpSpPr>
          <p:sp>
            <p:nvSpPr>
              <p:cNvPr id="365" name="Freihandform 36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Freihandform 36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/>
            <p:cNvGrpSpPr/>
            <p:nvPr/>
          </p:nvGrpSpPr>
          <p:grpSpPr>
            <a:xfrm rot="4775493">
              <a:off x="6955529" y="4468946"/>
              <a:ext cx="483755" cy="169836"/>
              <a:chOff x="6345107" y="2197204"/>
              <a:chExt cx="365183" cy="139584"/>
            </a:xfrm>
          </p:grpSpPr>
          <p:sp>
            <p:nvSpPr>
              <p:cNvPr id="363" name="Freihandform 36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Freihandform 36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1" name="Gruppieren 320"/>
            <p:cNvGrpSpPr/>
            <p:nvPr/>
          </p:nvGrpSpPr>
          <p:grpSpPr>
            <a:xfrm rot="6095616">
              <a:off x="6816407" y="4888192"/>
              <a:ext cx="462414" cy="163536"/>
              <a:chOff x="6345107" y="2197204"/>
              <a:chExt cx="365183" cy="139584"/>
            </a:xfrm>
          </p:grpSpPr>
          <p:sp>
            <p:nvSpPr>
              <p:cNvPr id="361" name="Freihandform 36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Freihandform 36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2" name="Gruppieren 321"/>
            <p:cNvGrpSpPr/>
            <p:nvPr/>
          </p:nvGrpSpPr>
          <p:grpSpPr>
            <a:xfrm rot="6917512">
              <a:off x="6563234" y="5228690"/>
              <a:ext cx="443715" cy="156173"/>
              <a:chOff x="6345107" y="2197204"/>
              <a:chExt cx="365183" cy="139584"/>
            </a:xfrm>
          </p:grpSpPr>
          <p:sp>
            <p:nvSpPr>
              <p:cNvPr id="359" name="Freihandform 35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Freihandform 35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3" name="Gruppieren 322"/>
            <p:cNvGrpSpPr/>
            <p:nvPr/>
          </p:nvGrpSpPr>
          <p:grpSpPr>
            <a:xfrm rot="8175510">
              <a:off x="6221041" y="5458053"/>
              <a:ext cx="445797" cy="162158"/>
              <a:chOff x="6345107" y="2197204"/>
              <a:chExt cx="365183" cy="139584"/>
            </a:xfrm>
          </p:grpSpPr>
          <p:sp>
            <p:nvSpPr>
              <p:cNvPr id="357" name="Freihandform 35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Freihandform 35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 rot="8981372">
              <a:off x="5835145" y="5579626"/>
              <a:ext cx="437682" cy="165606"/>
              <a:chOff x="6345107" y="2197204"/>
              <a:chExt cx="365183" cy="139584"/>
            </a:xfrm>
          </p:grpSpPr>
          <p:sp>
            <p:nvSpPr>
              <p:cNvPr id="355" name="Freihandform 35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Freihandform 35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5" name="Gruppieren 324"/>
            <p:cNvGrpSpPr/>
            <p:nvPr/>
          </p:nvGrpSpPr>
          <p:grpSpPr>
            <a:xfrm rot="715883" flipH="1">
              <a:off x="5398629" y="2881432"/>
              <a:ext cx="474601" cy="162158"/>
              <a:chOff x="6345107" y="2197204"/>
              <a:chExt cx="365183" cy="139584"/>
            </a:xfrm>
          </p:grpSpPr>
          <p:sp>
            <p:nvSpPr>
              <p:cNvPr id="353" name="Freihandform 35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4" name="Freihandform 35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6" name="Gruppieren 325"/>
            <p:cNvGrpSpPr/>
            <p:nvPr/>
          </p:nvGrpSpPr>
          <p:grpSpPr>
            <a:xfrm rot="21165097" flipH="1">
              <a:off x="5010198" y="3005316"/>
              <a:ext cx="449372" cy="162158"/>
              <a:chOff x="6345107" y="2197204"/>
              <a:chExt cx="365183" cy="139584"/>
            </a:xfrm>
          </p:grpSpPr>
          <p:sp>
            <p:nvSpPr>
              <p:cNvPr id="351" name="Freihandform 35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2" name="Freihandform 35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7" name="Gruppieren 326"/>
            <p:cNvGrpSpPr/>
            <p:nvPr/>
          </p:nvGrpSpPr>
          <p:grpSpPr>
            <a:xfrm rot="20125813" flipH="1">
              <a:off x="4663179" y="3250576"/>
              <a:ext cx="455666" cy="162158"/>
              <a:chOff x="6345107" y="2197204"/>
              <a:chExt cx="365183" cy="139584"/>
            </a:xfrm>
          </p:grpSpPr>
          <p:sp>
            <p:nvSpPr>
              <p:cNvPr id="349" name="Freihandform 34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Freihandform 34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8" name="Gruppieren 327"/>
            <p:cNvGrpSpPr/>
            <p:nvPr/>
          </p:nvGrpSpPr>
          <p:grpSpPr>
            <a:xfrm rot="19122840" flipH="1">
              <a:off x="4392189" y="3592618"/>
              <a:ext cx="466378" cy="162158"/>
              <a:chOff x="6345107" y="2197204"/>
              <a:chExt cx="365183" cy="139584"/>
            </a:xfrm>
          </p:grpSpPr>
          <p:sp>
            <p:nvSpPr>
              <p:cNvPr id="347" name="Freihandform 34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Freihandform 34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9" name="Gruppieren 328"/>
            <p:cNvGrpSpPr/>
            <p:nvPr/>
          </p:nvGrpSpPr>
          <p:grpSpPr>
            <a:xfrm rot="17789176" flipH="1">
              <a:off x="4239144" y="4019692"/>
              <a:ext cx="500799" cy="161355"/>
              <a:chOff x="6345107" y="2197204"/>
              <a:chExt cx="365183" cy="139584"/>
            </a:xfrm>
          </p:grpSpPr>
          <p:sp>
            <p:nvSpPr>
              <p:cNvPr id="345" name="Freihandform 34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Freihandform 34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0" name="Gruppieren 329"/>
            <p:cNvGrpSpPr/>
            <p:nvPr/>
          </p:nvGrpSpPr>
          <p:grpSpPr>
            <a:xfrm rot="16858685" flipH="1">
              <a:off x="4252240" y="4479841"/>
              <a:ext cx="483756" cy="167067"/>
              <a:chOff x="6345107" y="2197204"/>
              <a:chExt cx="365183" cy="139584"/>
            </a:xfrm>
          </p:grpSpPr>
          <p:sp>
            <p:nvSpPr>
              <p:cNvPr id="343" name="Freihandform 34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Freihandform 34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1" name="Gruppieren 330"/>
            <p:cNvGrpSpPr/>
            <p:nvPr/>
          </p:nvGrpSpPr>
          <p:grpSpPr>
            <a:xfrm rot="15504384" flipH="1">
              <a:off x="4412838" y="4898018"/>
              <a:ext cx="462414" cy="160589"/>
              <a:chOff x="6345107" y="2197204"/>
              <a:chExt cx="365183" cy="139584"/>
            </a:xfrm>
          </p:grpSpPr>
          <p:sp>
            <p:nvSpPr>
              <p:cNvPr id="341" name="Freihandform 34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Freihandform 34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2" name="Gruppieren 331"/>
            <p:cNvGrpSpPr/>
            <p:nvPr/>
          </p:nvGrpSpPr>
          <p:grpSpPr>
            <a:xfrm rot="14576210" flipH="1">
              <a:off x="4689530" y="5229864"/>
              <a:ext cx="432312" cy="160181"/>
              <a:chOff x="6345107" y="2197204"/>
              <a:chExt cx="365183" cy="139584"/>
            </a:xfrm>
          </p:grpSpPr>
          <p:sp>
            <p:nvSpPr>
              <p:cNvPr id="339" name="Freihandform 33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Freihandform 33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3" name="Gruppieren 332"/>
            <p:cNvGrpSpPr/>
            <p:nvPr/>
          </p:nvGrpSpPr>
          <p:grpSpPr>
            <a:xfrm rot="13515213" flipH="1">
              <a:off x="5025393" y="5458038"/>
              <a:ext cx="444782" cy="162527"/>
              <a:chOff x="6345107" y="2197204"/>
              <a:chExt cx="365183" cy="139584"/>
            </a:xfrm>
          </p:grpSpPr>
          <p:sp>
            <p:nvSpPr>
              <p:cNvPr id="337" name="Freihandform 33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Freihandform 33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4" name="Gruppieren 333"/>
            <p:cNvGrpSpPr/>
            <p:nvPr/>
          </p:nvGrpSpPr>
          <p:grpSpPr>
            <a:xfrm rot="12553182" flipH="1">
              <a:off x="5419002" y="5586607"/>
              <a:ext cx="445797" cy="162158"/>
              <a:chOff x="6345107" y="2197204"/>
              <a:chExt cx="365183" cy="139584"/>
            </a:xfrm>
          </p:grpSpPr>
          <p:sp>
            <p:nvSpPr>
              <p:cNvPr id="335" name="Freihandform 33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Freihandform 33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7335606" y="4259894"/>
            <a:ext cx="262089" cy="493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0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7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08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3" name="Rechteck 1"/>
          <p:cNvSpPr>
            <a:spLocks noChangeArrowheads="1"/>
          </p:cNvSpPr>
          <p:nvPr/>
        </p:nvSpPr>
        <p:spPr bwMode="auto">
          <a:xfrm>
            <a:off x="1608286" y="2480504"/>
            <a:ext cx="253178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The standing wave does not follow the rotation of the earth What is it related to ? </a:t>
            </a:r>
          </a:p>
        </p:txBody>
      </p:sp>
      <p:sp>
        <p:nvSpPr>
          <p:cNvPr id="201" name="Ellipse 200"/>
          <p:cNvSpPr/>
          <p:nvPr/>
        </p:nvSpPr>
        <p:spPr>
          <a:xfrm>
            <a:off x="4560465" y="2272167"/>
            <a:ext cx="2928595" cy="2951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2" name="Ellipse 201"/>
          <p:cNvSpPr/>
          <p:nvPr/>
        </p:nvSpPr>
        <p:spPr>
          <a:xfrm>
            <a:off x="4736301" y="2455617"/>
            <a:ext cx="2553418" cy="2612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3" name="Gruppieren 202"/>
          <p:cNvGrpSpPr/>
          <p:nvPr/>
        </p:nvGrpSpPr>
        <p:grpSpPr>
          <a:xfrm>
            <a:off x="5654266" y="2324881"/>
            <a:ext cx="1862661" cy="2965871"/>
            <a:chOff x="5706941" y="2017952"/>
            <a:chExt cx="1862661" cy="2931919"/>
          </a:xfrm>
        </p:grpSpPr>
        <p:grpSp>
          <p:nvGrpSpPr>
            <p:cNvPr id="210" name="Gruppieren 209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257" name="Freihandform 25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210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255" name="Freihandform 25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Freihandform 25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211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253" name="Freihandform 25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Freihandform 25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213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251" name="Freihandform 25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214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249" name="Freihandform 24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Freihandform 24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215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247" name="Freihandform 24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216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238" name="Gruppieren 23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45" name="Freihandform 24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6" name="Freihandform 24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9" name="Gruppieren 238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43" name="Freihandform 24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4" name="Freihandform 24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0" name="Gruppieren 239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41" name="Freihandform 24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2" name="Freihandform 24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8" name="Gruppieren 217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229" name="Gruppieren 228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36" name="Freihandform 23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7" name="Freihandform 23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0" name="Gruppieren 22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34" name="Freihandform 23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Freihandform 23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1" name="Gruppieren 23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32" name="Freihandform 23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Freihandform 23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9" name="Gruppieren 218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220" name="Gruppieren 21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27" name="Freihandform 22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8" name="Freihandform 22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1" name="Gruppieren 22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25" name="Freihandform 22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6" name="Freihandform 22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2" name="Gruppieren 22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23" name="Freihandform 22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4" name="Freihandform 22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260" name="Gerade Verbindung mit Pfeil 259"/>
          <p:cNvCxnSpPr/>
          <p:nvPr/>
        </p:nvCxnSpPr>
        <p:spPr>
          <a:xfrm flipH="1" flipV="1">
            <a:off x="5263710" y="4916662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Grafik 2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01" y="2472158"/>
            <a:ext cx="2584471" cy="2584471"/>
          </a:xfrm>
          <a:prstGeom prst="rect">
            <a:avLst/>
          </a:prstGeom>
        </p:spPr>
      </p:pic>
      <p:grpSp>
        <p:nvGrpSpPr>
          <p:cNvPr id="272" name="Gruppieren 271"/>
          <p:cNvGrpSpPr/>
          <p:nvPr/>
        </p:nvGrpSpPr>
        <p:grpSpPr>
          <a:xfrm flipH="1">
            <a:off x="4541691" y="2311816"/>
            <a:ext cx="1862661" cy="2972224"/>
            <a:chOff x="5706941" y="2017952"/>
            <a:chExt cx="1862661" cy="2931919"/>
          </a:xfrm>
        </p:grpSpPr>
        <p:grpSp>
          <p:nvGrpSpPr>
            <p:cNvPr id="273" name="Gruppieren 27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381" name="Freihandform 38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Freihandform 38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4" name="Gruppieren 27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379" name="Freihandform 37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Freihandform 37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377" name="Freihandform 37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Freihandform 37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6" name="Gruppieren 27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313" name="Freihandform 31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Freihandform 37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7" name="Gruppieren 27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311" name="Freihandform 31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Freihandform 31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8" name="Gruppieren 27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309" name="Freihandform 30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Freihandform 30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300" name="Gruppieren 29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07" name="Freihandform 30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8" name="Freihandform 30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1" name="Gruppieren 30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05" name="Freihandform 30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6" name="Freihandform 30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2" name="Gruppieren 30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03" name="Freihandform 30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4" name="Freihandform 30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80" name="Gruppieren 27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291" name="Gruppieren 29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98" name="Freihandform 29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9" name="Freihandform 29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2" name="Gruppieren 29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96" name="Freihandform 29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7" name="Freihandform 29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3" name="Gruppieren 29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94" name="Freihandform 29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5" name="Freihandform 29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81" name="Gruppieren 28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282" name="Gruppieren 28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89" name="Freihandform 28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0" name="Freihandform 28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3" name="Gruppieren 28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87" name="Freihandform 2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8" name="Freihandform 2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4" name="Gruppieren 28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85" name="Freihandform 2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6" name="Freihandform 2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382"/>
          <p:cNvGrpSpPr/>
          <p:nvPr/>
        </p:nvGrpSpPr>
        <p:grpSpPr>
          <a:xfrm>
            <a:off x="4570922" y="2314673"/>
            <a:ext cx="2902457" cy="2894214"/>
            <a:chOff x="4392189" y="2881321"/>
            <a:chExt cx="2902457" cy="2880372"/>
          </a:xfrm>
        </p:grpSpPr>
        <p:grpSp>
          <p:nvGrpSpPr>
            <p:cNvPr id="384" name="Gruppieren 383"/>
            <p:cNvGrpSpPr/>
            <p:nvPr/>
          </p:nvGrpSpPr>
          <p:grpSpPr>
            <a:xfrm rot="20955321">
              <a:off x="5842490" y="2881321"/>
              <a:ext cx="435143" cy="162158"/>
              <a:chOff x="6345107" y="2197204"/>
              <a:chExt cx="365183" cy="139584"/>
            </a:xfrm>
          </p:grpSpPr>
          <p:sp>
            <p:nvSpPr>
              <p:cNvPr id="442" name="Freihandform 44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Freihandform 44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384"/>
            <p:cNvGrpSpPr/>
            <p:nvPr/>
          </p:nvGrpSpPr>
          <p:grpSpPr>
            <a:xfrm rot="433101">
              <a:off x="6230217" y="3010539"/>
              <a:ext cx="453925" cy="162158"/>
              <a:chOff x="6345107" y="2197204"/>
              <a:chExt cx="365183" cy="139584"/>
            </a:xfrm>
          </p:grpSpPr>
          <p:sp>
            <p:nvSpPr>
              <p:cNvPr id="440" name="Freihandform 43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1" name="Freihandform 44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6" name="Gruppieren 385"/>
            <p:cNvGrpSpPr/>
            <p:nvPr/>
          </p:nvGrpSpPr>
          <p:grpSpPr>
            <a:xfrm rot="1431362">
              <a:off x="6575215" y="3257452"/>
              <a:ext cx="459822" cy="162158"/>
              <a:chOff x="6345107" y="2197204"/>
              <a:chExt cx="365183" cy="139584"/>
            </a:xfrm>
          </p:grpSpPr>
          <p:sp>
            <p:nvSpPr>
              <p:cNvPr id="438" name="Freihandform 43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Freihandform 43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7" name="Gruppieren 386"/>
            <p:cNvGrpSpPr/>
            <p:nvPr/>
          </p:nvGrpSpPr>
          <p:grpSpPr>
            <a:xfrm rot="2534870">
              <a:off x="6839115" y="3598246"/>
              <a:ext cx="455531" cy="162158"/>
              <a:chOff x="6345107" y="2197204"/>
              <a:chExt cx="365183" cy="139584"/>
            </a:xfrm>
          </p:grpSpPr>
          <p:sp>
            <p:nvSpPr>
              <p:cNvPr id="436" name="Freihandform 43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Freihandform 43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8" name="Gruppieren 387"/>
            <p:cNvGrpSpPr/>
            <p:nvPr/>
          </p:nvGrpSpPr>
          <p:grpSpPr>
            <a:xfrm rot="3739154">
              <a:off x="6955250" y="4019525"/>
              <a:ext cx="489513" cy="158189"/>
              <a:chOff x="6345107" y="2197204"/>
              <a:chExt cx="365183" cy="139584"/>
            </a:xfrm>
          </p:grpSpPr>
          <p:sp>
            <p:nvSpPr>
              <p:cNvPr id="434" name="Freihandform 43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Freihandform 43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9" name="Gruppieren 388"/>
            <p:cNvGrpSpPr/>
            <p:nvPr/>
          </p:nvGrpSpPr>
          <p:grpSpPr>
            <a:xfrm rot="4775493">
              <a:off x="6955529" y="4468946"/>
              <a:ext cx="483755" cy="169836"/>
              <a:chOff x="6345107" y="2197204"/>
              <a:chExt cx="365183" cy="139584"/>
            </a:xfrm>
          </p:grpSpPr>
          <p:sp>
            <p:nvSpPr>
              <p:cNvPr id="432" name="Freihandform 43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Freihandform 43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0" name="Gruppieren 389"/>
            <p:cNvGrpSpPr/>
            <p:nvPr/>
          </p:nvGrpSpPr>
          <p:grpSpPr>
            <a:xfrm rot="6095616">
              <a:off x="6816407" y="4888192"/>
              <a:ext cx="462414" cy="163536"/>
              <a:chOff x="6345107" y="2197204"/>
              <a:chExt cx="365183" cy="139584"/>
            </a:xfrm>
          </p:grpSpPr>
          <p:sp>
            <p:nvSpPr>
              <p:cNvPr id="430" name="Freihandform 42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Freihandform 43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1" name="Gruppieren 390"/>
            <p:cNvGrpSpPr/>
            <p:nvPr/>
          </p:nvGrpSpPr>
          <p:grpSpPr>
            <a:xfrm rot="6917512">
              <a:off x="6563234" y="5228690"/>
              <a:ext cx="443715" cy="156173"/>
              <a:chOff x="6345107" y="2197204"/>
              <a:chExt cx="365183" cy="139584"/>
            </a:xfrm>
          </p:grpSpPr>
          <p:sp>
            <p:nvSpPr>
              <p:cNvPr id="428" name="Freihandform 42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Freihandform 42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 rot="8175510">
              <a:off x="6221041" y="5458053"/>
              <a:ext cx="445797" cy="162158"/>
              <a:chOff x="6345107" y="2197204"/>
              <a:chExt cx="365183" cy="139584"/>
            </a:xfrm>
          </p:grpSpPr>
          <p:sp>
            <p:nvSpPr>
              <p:cNvPr id="426" name="Freihandform 42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Freihandform 42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3" name="Gruppieren 392"/>
            <p:cNvGrpSpPr/>
            <p:nvPr/>
          </p:nvGrpSpPr>
          <p:grpSpPr>
            <a:xfrm rot="8981372">
              <a:off x="5835145" y="5579626"/>
              <a:ext cx="437682" cy="165606"/>
              <a:chOff x="6345107" y="2197204"/>
              <a:chExt cx="365183" cy="139584"/>
            </a:xfrm>
          </p:grpSpPr>
          <p:sp>
            <p:nvSpPr>
              <p:cNvPr id="424" name="Freihandform 42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Freihandform 42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4" name="Gruppieren 393"/>
            <p:cNvGrpSpPr/>
            <p:nvPr/>
          </p:nvGrpSpPr>
          <p:grpSpPr>
            <a:xfrm rot="715883" flipH="1">
              <a:off x="5398629" y="2881432"/>
              <a:ext cx="474601" cy="162158"/>
              <a:chOff x="6345107" y="2197204"/>
              <a:chExt cx="365183" cy="139584"/>
            </a:xfrm>
          </p:grpSpPr>
          <p:sp>
            <p:nvSpPr>
              <p:cNvPr id="422" name="Freihandform 42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5" name="Gruppieren 394"/>
            <p:cNvGrpSpPr/>
            <p:nvPr/>
          </p:nvGrpSpPr>
          <p:grpSpPr>
            <a:xfrm rot="21165097" flipH="1">
              <a:off x="5010198" y="3005316"/>
              <a:ext cx="449372" cy="162158"/>
              <a:chOff x="6345107" y="2197204"/>
              <a:chExt cx="365183" cy="139584"/>
            </a:xfrm>
          </p:grpSpPr>
          <p:sp>
            <p:nvSpPr>
              <p:cNvPr id="420" name="Freihandform 41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Freihandform 42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6" name="Gruppieren 395"/>
            <p:cNvGrpSpPr/>
            <p:nvPr/>
          </p:nvGrpSpPr>
          <p:grpSpPr>
            <a:xfrm rot="20125813" flipH="1">
              <a:off x="4663179" y="3250576"/>
              <a:ext cx="455666" cy="162158"/>
              <a:chOff x="6345107" y="2197204"/>
              <a:chExt cx="365183" cy="139584"/>
            </a:xfrm>
          </p:grpSpPr>
          <p:sp>
            <p:nvSpPr>
              <p:cNvPr id="418" name="Freihandform 41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Freihandform 41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7" name="Gruppieren 396"/>
            <p:cNvGrpSpPr/>
            <p:nvPr/>
          </p:nvGrpSpPr>
          <p:grpSpPr>
            <a:xfrm rot="19122840" flipH="1">
              <a:off x="4392189" y="3592618"/>
              <a:ext cx="466378" cy="162158"/>
              <a:chOff x="6345107" y="2197204"/>
              <a:chExt cx="365183" cy="139584"/>
            </a:xfrm>
          </p:grpSpPr>
          <p:sp>
            <p:nvSpPr>
              <p:cNvPr id="416" name="Freihandform 41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Freihandform 41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8" name="Gruppieren 397"/>
            <p:cNvGrpSpPr/>
            <p:nvPr/>
          </p:nvGrpSpPr>
          <p:grpSpPr>
            <a:xfrm rot="17789176" flipH="1">
              <a:off x="4239144" y="4019692"/>
              <a:ext cx="500799" cy="161355"/>
              <a:chOff x="6345107" y="2197204"/>
              <a:chExt cx="365183" cy="139584"/>
            </a:xfrm>
          </p:grpSpPr>
          <p:sp>
            <p:nvSpPr>
              <p:cNvPr id="414" name="Freihandform 41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Freihandform 41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9" name="Gruppieren 398"/>
            <p:cNvGrpSpPr/>
            <p:nvPr/>
          </p:nvGrpSpPr>
          <p:grpSpPr>
            <a:xfrm rot="16858685" flipH="1">
              <a:off x="4252240" y="4479841"/>
              <a:ext cx="483756" cy="167067"/>
              <a:chOff x="6345107" y="2197204"/>
              <a:chExt cx="365183" cy="139584"/>
            </a:xfrm>
          </p:grpSpPr>
          <p:sp>
            <p:nvSpPr>
              <p:cNvPr id="412" name="Freihandform 41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Freihandform 41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0" name="Gruppieren 399"/>
            <p:cNvGrpSpPr/>
            <p:nvPr/>
          </p:nvGrpSpPr>
          <p:grpSpPr>
            <a:xfrm rot="15504384" flipH="1">
              <a:off x="4412838" y="4898018"/>
              <a:ext cx="462414" cy="160589"/>
              <a:chOff x="6345107" y="2197204"/>
              <a:chExt cx="365183" cy="139584"/>
            </a:xfrm>
          </p:grpSpPr>
          <p:sp>
            <p:nvSpPr>
              <p:cNvPr id="410" name="Freihandform 40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Freihandform 41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1" name="Gruppieren 400"/>
            <p:cNvGrpSpPr/>
            <p:nvPr/>
          </p:nvGrpSpPr>
          <p:grpSpPr>
            <a:xfrm rot="14576210" flipH="1">
              <a:off x="4689530" y="5229864"/>
              <a:ext cx="432312" cy="160181"/>
              <a:chOff x="6345107" y="2197204"/>
              <a:chExt cx="365183" cy="139584"/>
            </a:xfrm>
          </p:grpSpPr>
          <p:sp>
            <p:nvSpPr>
              <p:cNvPr id="408" name="Freihandform 40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Freihandform 40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2" name="Gruppieren 401"/>
            <p:cNvGrpSpPr/>
            <p:nvPr/>
          </p:nvGrpSpPr>
          <p:grpSpPr>
            <a:xfrm rot="13515213" flipH="1">
              <a:off x="5025393" y="5458038"/>
              <a:ext cx="444782" cy="162527"/>
              <a:chOff x="6345107" y="2197204"/>
              <a:chExt cx="365183" cy="139584"/>
            </a:xfrm>
          </p:grpSpPr>
          <p:sp>
            <p:nvSpPr>
              <p:cNvPr id="406" name="Freihandform 40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Freihandform 40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/>
            <p:cNvGrpSpPr/>
            <p:nvPr/>
          </p:nvGrpSpPr>
          <p:grpSpPr>
            <a:xfrm rot="12553182" flipH="1">
              <a:off x="5419002" y="5586607"/>
              <a:ext cx="445797" cy="162158"/>
              <a:chOff x="6345107" y="2197204"/>
              <a:chExt cx="365183" cy="139584"/>
            </a:xfrm>
          </p:grpSpPr>
          <p:sp>
            <p:nvSpPr>
              <p:cNvPr id="404" name="Freihandform 40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Freihandform 40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44" name="Rectangle 2"/>
          <p:cNvSpPr>
            <a:spLocks noChangeArrowheads="1"/>
          </p:cNvSpPr>
          <p:nvPr/>
        </p:nvSpPr>
        <p:spPr bwMode="auto">
          <a:xfrm>
            <a:off x="3956322" y="937952"/>
            <a:ext cx="4250414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213" grpId="0"/>
      <p:bldP spid="2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baseline="0" dirty="0">
                <a:solidFill>
                  <a:srgbClr val="000000"/>
                </a:solidFill>
              </a:rPr>
              <a:t>www.ag-physics.org /</a:t>
            </a:r>
            <a:r>
              <a:rPr lang="de-DE" altLang="de-DE" sz="1400" b="0" baseline="0" dirty="0" err="1">
                <a:solidFill>
                  <a:srgbClr val="000000"/>
                </a:solidFill>
              </a:rPr>
              <a:t>gravity</a:t>
            </a:r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DD50A772-BCEE-4352-B5D5-CC97AA946DA1}" type="slidenum">
              <a:rPr lang="de-DE" altLang="de-DE" sz="1400" b="0" baseline="0">
                <a:solidFill>
                  <a:srgbClr val="000000"/>
                </a:solidFill>
              </a:rPr>
              <a:pPr/>
              <a:t>9</a:t>
            </a:fld>
            <a:endParaRPr lang="de-DE" altLang="de-DE" sz="1400" b="0" baseline="0">
              <a:solidFill>
                <a:srgbClr val="000000"/>
              </a:solidFill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336800" y="1609725"/>
            <a:ext cx="75374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>
                <a:solidFill>
                  <a:srgbClr val="002060"/>
                </a:solidFill>
              </a:rPr>
              <a:t> Beobachtungen zeigen Gravitationswirkungen,</a:t>
            </a:r>
            <a:br>
              <a:rPr lang="de-DE" altLang="de-DE" sz="1800" b="0" baseline="0" dirty="0">
                <a:solidFill>
                  <a:srgbClr val="002060"/>
                </a:solidFill>
              </a:rPr>
            </a:br>
            <a:r>
              <a:rPr lang="de-DE" altLang="de-DE" sz="1800" b="0" baseline="0" dirty="0">
                <a:solidFill>
                  <a:srgbClr val="002060"/>
                </a:solidFill>
              </a:rPr>
              <a:t>die von Newton und Einstein </a:t>
            </a:r>
            <a:r>
              <a:rPr lang="de-DE" altLang="de-DE" sz="1800" b="0" baseline="0" dirty="0" smtClean="0">
                <a:solidFill>
                  <a:srgbClr val="002060"/>
                </a:solidFill>
              </a:rPr>
              <a:t>abweichen</a:t>
            </a:r>
            <a:endParaRPr lang="de-DE" altLang="de-DE" sz="1800" b="0" baseline="0" dirty="0">
              <a:solidFill>
                <a:srgbClr val="002060"/>
              </a:solidFill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>
                <a:solidFill>
                  <a:srgbClr val="002F8E"/>
                </a:solidFill>
              </a:rPr>
              <a:t>Dieses sind Beobachtungen,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 smtClean="0">
                <a:solidFill>
                  <a:srgbClr val="002F8E"/>
                </a:solidFill>
              </a:rPr>
              <a:t>die </a:t>
            </a:r>
            <a:r>
              <a:rPr lang="de-DE" altLang="de-DE" sz="1800" b="0" baseline="0" dirty="0">
                <a:solidFill>
                  <a:srgbClr val="002F8E"/>
                </a:solidFill>
              </a:rPr>
              <a:t>nicht von baryonischer Materie herrühren können,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 smtClean="0">
                <a:solidFill>
                  <a:srgbClr val="002F8E"/>
                </a:solidFill>
              </a:rPr>
              <a:t>welche </a:t>
            </a:r>
            <a:r>
              <a:rPr lang="de-DE" altLang="de-DE" sz="1800" b="0" baseline="0" dirty="0">
                <a:solidFill>
                  <a:srgbClr val="002F8E"/>
                </a:solidFill>
              </a:rPr>
              <a:t>gemeinhin als Ursache für Gravitation angesehen werden.</a:t>
            </a:r>
            <a:endParaRPr lang="de-DE" altLang="de-DE" sz="1800" baseline="0" dirty="0">
              <a:solidFill>
                <a:srgbClr val="002F8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505200" y="1084263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 dirty="0">
                <a:solidFill>
                  <a:srgbClr val="000000"/>
                </a:solidFill>
              </a:rPr>
              <a:t>Das Problem der dunklen Materie: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805988" y="5679991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aseline="0">
                <a:solidFill>
                  <a:srgbClr val="000000"/>
                </a:solidFill>
              </a:rPr>
              <a:t>‘</a:t>
            </a: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2000" baseline="0">
              <a:solidFill>
                <a:srgbClr val="000000"/>
              </a:solidFill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7179" name="Picture 12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622B2F5C-436D-4DB7-8AB9-96F88274D20D}" type="slidenum">
                <a:rPr lang="de-DE" altLang="de-DE" baseline="0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9</a:t>
              </a:fld>
              <a:endParaRPr lang="de-DE" altLang="de-DE" baseline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425793" y="-33338"/>
            <a:ext cx="9144000" cy="1012825"/>
            <a:chOff x="-42" y="-21"/>
            <a:chExt cx="5760" cy="638"/>
          </a:xfrm>
        </p:grpSpPr>
        <p:pic>
          <p:nvPicPr>
            <p:cNvPr id="17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21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587" y="290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baseline="30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baseline="0" dirty="0">
                  <a:solidFill>
                    <a:srgbClr val="01B3A2"/>
                  </a:solidFill>
                </a:rPr>
                <a:t>Dark Matter</a:t>
              </a:r>
              <a:endParaRPr lang="de-DE" altLang="de-DE" sz="1800" b="0" baseline="0" dirty="0">
                <a:solidFill>
                  <a:srgbClr val="01B3A2"/>
                </a:solidFill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12988" y="3960179"/>
            <a:ext cx="743680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85763"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1600" b="1" baseline="30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>
                <a:solidFill>
                  <a:srgbClr val="002060"/>
                </a:solidFill>
              </a:rPr>
              <a:t> </a:t>
            </a:r>
            <a:r>
              <a:rPr lang="de-DE" altLang="de-DE" sz="1800" b="0" baseline="0" dirty="0" smtClean="0">
                <a:solidFill>
                  <a:srgbClr val="002060"/>
                </a:solidFill>
              </a:rPr>
              <a:t>Das Problem ist derzeit völlig unverstanden. Erfolglose Suche nach neuen Teilchen.</a:t>
            </a:r>
            <a:endParaRPr lang="de-DE" altLang="de-DE" sz="1800" b="0" baseline="0" dirty="0">
              <a:solidFill>
                <a:srgbClr val="002060"/>
              </a:solidFill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baseline="0" dirty="0" smtClean="0">
                <a:solidFill>
                  <a:srgbClr val="002060"/>
                </a:solidFill>
              </a:rPr>
              <a:t>Es gibt einen </a:t>
            </a:r>
            <a:r>
              <a:rPr lang="de-DE" altLang="de-DE" sz="1800" b="0" baseline="0" dirty="0" smtClean="0">
                <a:solidFill>
                  <a:srgbClr val="820000"/>
                </a:solidFill>
              </a:rPr>
              <a:t>sehr klaren Hinweis </a:t>
            </a:r>
            <a:r>
              <a:rPr lang="de-DE" altLang="de-DE" sz="1800" b="0" baseline="0" dirty="0" smtClean="0">
                <a:solidFill>
                  <a:srgbClr val="002060"/>
                </a:solidFill>
              </a:rPr>
              <a:t>auf die Natur der dunklen Materie. Der wird allerdings von der Forschung völlig übergangen.</a:t>
            </a:r>
            <a:endParaRPr lang="de-DE" altLang="de-DE" sz="18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90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90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570922" y="2314673"/>
            <a:ext cx="2928595" cy="2951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746758" y="2498123"/>
            <a:ext cx="2553418" cy="2612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5664723" y="2367387"/>
            <a:ext cx="1862661" cy="2965871"/>
            <a:chOff x="5706941" y="2017952"/>
            <a:chExt cx="1862661" cy="2931919"/>
          </a:xfrm>
        </p:grpSpPr>
        <p:grpSp>
          <p:nvGrpSpPr>
            <p:cNvPr id="23" name="Gruppieren 2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69" name="Freihandform 6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Freihandform 6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67" name="Freihandform 6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Freihandform 6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65" name="Freihandform 6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Freihandform 6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63" name="Freihandform 6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reihandform 6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61" name="Freihandform 6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Freihandform 6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59" name="Freihandform 5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Freihandform 5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50" name="Gruppieren 4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57" name="Freihandform 5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Freihandform 5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55" name="Freihandform 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Freihandform 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" name="Gruppieren 5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53" name="Freihandform 5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Freihandform 5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0" name="Gruppieren 2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41" name="Gruppieren 4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48" name="Freihandform 4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Freihandform 4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46" name="Freihandform 4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Freihandform 4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44" name="Freihandform 4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Freihandform 4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1" name="Gruppieren 3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32" name="Gruppieren 3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7" name="Freihandform 3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Freihandform 3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4" name="Gruppieren 3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5" name="Freihandform 3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Freihandform 3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20" name="Gerade Verbindung mit Pfeil 19"/>
          <p:cNvCxnSpPr/>
          <p:nvPr/>
        </p:nvCxnSpPr>
        <p:spPr>
          <a:xfrm flipH="1">
            <a:off x="4470528" y="2877099"/>
            <a:ext cx="210067" cy="465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5274167" y="4959168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58" y="2514664"/>
            <a:ext cx="2584471" cy="2584471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5817053" y="1673631"/>
            <a:ext cx="542784" cy="688723"/>
            <a:chOff x="5698475" y="969430"/>
            <a:chExt cx="542784" cy="68872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reihandform 79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552148" y="2354322"/>
            <a:ext cx="1862661" cy="2972224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14" name="Gruppieren 313"/>
          <p:cNvGrpSpPr/>
          <p:nvPr/>
        </p:nvGrpSpPr>
        <p:grpSpPr>
          <a:xfrm>
            <a:off x="4566192" y="2319200"/>
            <a:ext cx="2902457" cy="2894214"/>
            <a:chOff x="4392189" y="2881321"/>
            <a:chExt cx="2902457" cy="2880372"/>
          </a:xfrm>
        </p:grpSpPr>
        <p:grpSp>
          <p:nvGrpSpPr>
            <p:cNvPr id="315" name="Gruppieren 314"/>
            <p:cNvGrpSpPr/>
            <p:nvPr/>
          </p:nvGrpSpPr>
          <p:grpSpPr>
            <a:xfrm rot="20955321">
              <a:off x="5842490" y="2881321"/>
              <a:ext cx="435143" cy="162158"/>
              <a:chOff x="6345107" y="2197204"/>
              <a:chExt cx="365183" cy="139584"/>
            </a:xfrm>
          </p:grpSpPr>
          <p:sp>
            <p:nvSpPr>
              <p:cNvPr id="373" name="Freihandform 37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Freihandform 37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6" name="Gruppieren 315"/>
            <p:cNvGrpSpPr/>
            <p:nvPr/>
          </p:nvGrpSpPr>
          <p:grpSpPr>
            <a:xfrm rot="433101">
              <a:off x="6230217" y="3010539"/>
              <a:ext cx="453925" cy="162158"/>
              <a:chOff x="6345107" y="2197204"/>
              <a:chExt cx="365183" cy="139584"/>
            </a:xfrm>
          </p:grpSpPr>
          <p:sp>
            <p:nvSpPr>
              <p:cNvPr id="371" name="Freihandform 37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Freihandform 37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7" name="Gruppieren 316"/>
            <p:cNvGrpSpPr/>
            <p:nvPr/>
          </p:nvGrpSpPr>
          <p:grpSpPr>
            <a:xfrm rot="1431362">
              <a:off x="6575215" y="3257452"/>
              <a:ext cx="459822" cy="162158"/>
              <a:chOff x="6345107" y="2197204"/>
              <a:chExt cx="365183" cy="139584"/>
            </a:xfrm>
          </p:grpSpPr>
          <p:sp>
            <p:nvSpPr>
              <p:cNvPr id="369" name="Freihandform 36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Freihandform 36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8" name="Gruppieren 317"/>
            <p:cNvGrpSpPr/>
            <p:nvPr/>
          </p:nvGrpSpPr>
          <p:grpSpPr>
            <a:xfrm rot="2534870">
              <a:off x="6839115" y="3598246"/>
              <a:ext cx="455531" cy="162158"/>
              <a:chOff x="6345107" y="2197204"/>
              <a:chExt cx="365183" cy="139584"/>
            </a:xfrm>
          </p:grpSpPr>
          <p:sp>
            <p:nvSpPr>
              <p:cNvPr id="367" name="Freihandform 36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Freihandform 36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9" name="Gruppieren 318"/>
            <p:cNvGrpSpPr/>
            <p:nvPr/>
          </p:nvGrpSpPr>
          <p:grpSpPr>
            <a:xfrm rot="3739154">
              <a:off x="6955250" y="4019525"/>
              <a:ext cx="489513" cy="158189"/>
              <a:chOff x="6345107" y="2197204"/>
              <a:chExt cx="365183" cy="139584"/>
            </a:xfrm>
          </p:grpSpPr>
          <p:sp>
            <p:nvSpPr>
              <p:cNvPr id="365" name="Freihandform 36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Freihandform 36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/>
            <p:cNvGrpSpPr/>
            <p:nvPr/>
          </p:nvGrpSpPr>
          <p:grpSpPr>
            <a:xfrm rot="4775493">
              <a:off x="6955529" y="4468946"/>
              <a:ext cx="483755" cy="169836"/>
              <a:chOff x="6345107" y="2197204"/>
              <a:chExt cx="365183" cy="139584"/>
            </a:xfrm>
          </p:grpSpPr>
          <p:sp>
            <p:nvSpPr>
              <p:cNvPr id="363" name="Freihandform 36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Freihandform 36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1" name="Gruppieren 320"/>
            <p:cNvGrpSpPr/>
            <p:nvPr/>
          </p:nvGrpSpPr>
          <p:grpSpPr>
            <a:xfrm rot="6095616">
              <a:off x="6816407" y="4888192"/>
              <a:ext cx="462414" cy="163536"/>
              <a:chOff x="6345107" y="2197204"/>
              <a:chExt cx="365183" cy="139584"/>
            </a:xfrm>
          </p:grpSpPr>
          <p:sp>
            <p:nvSpPr>
              <p:cNvPr id="361" name="Freihandform 36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Freihandform 36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2" name="Gruppieren 321"/>
            <p:cNvGrpSpPr/>
            <p:nvPr/>
          </p:nvGrpSpPr>
          <p:grpSpPr>
            <a:xfrm rot="6917512">
              <a:off x="6563234" y="5228690"/>
              <a:ext cx="443715" cy="156173"/>
              <a:chOff x="6345107" y="2197204"/>
              <a:chExt cx="365183" cy="139584"/>
            </a:xfrm>
          </p:grpSpPr>
          <p:sp>
            <p:nvSpPr>
              <p:cNvPr id="359" name="Freihandform 35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Freihandform 35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3" name="Gruppieren 322"/>
            <p:cNvGrpSpPr/>
            <p:nvPr/>
          </p:nvGrpSpPr>
          <p:grpSpPr>
            <a:xfrm rot="8175510">
              <a:off x="6221041" y="5458053"/>
              <a:ext cx="445797" cy="162158"/>
              <a:chOff x="6345107" y="2197204"/>
              <a:chExt cx="365183" cy="139584"/>
            </a:xfrm>
          </p:grpSpPr>
          <p:sp>
            <p:nvSpPr>
              <p:cNvPr id="357" name="Freihandform 35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Freihandform 35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 rot="8981372">
              <a:off x="5835145" y="5579626"/>
              <a:ext cx="437682" cy="165606"/>
              <a:chOff x="6345107" y="2197204"/>
              <a:chExt cx="365183" cy="139584"/>
            </a:xfrm>
          </p:grpSpPr>
          <p:sp>
            <p:nvSpPr>
              <p:cNvPr id="355" name="Freihandform 35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Freihandform 35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5" name="Gruppieren 324"/>
            <p:cNvGrpSpPr/>
            <p:nvPr/>
          </p:nvGrpSpPr>
          <p:grpSpPr>
            <a:xfrm rot="715883" flipH="1">
              <a:off x="5398629" y="2881432"/>
              <a:ext cx="474601" cy="162158"/>
              <a:chOff x="6345107" y="2197204"/>
              <a:chExt cx="365183" cy="139584"/>
            </a:xfrm>
          </p:grpSpPr>
          <p:sp>
            <p:nvSpPr>
              <p:cNvPr id="353" name="Freihandform 35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4" name="Freihandform 35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6" name="Gruppieren 325"/>
            <p:cNvGrpSpPr/>
            <p:nvPr/>
          </p:nvGrpSpPr>
          <p:grpSpPr>
            <a:xfrm rot="21165097" flipH="1">
              <a:off x="5010198" y="3005316"/>
              <a:ext cx="449372" cy="162158"/>
              <a:chOff x="6345107" y="2197204"/>
              <a:chExt cx="365183" cy="139584"/>
            </a:xfrm>
          </p:grpSpPr>
          <p:sp>
            <p:nvSpPr>
              <p:cNvPr id="351" name="Freihandform 35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2" name="Freihandform 35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7" name="Gruppieren 326"/>
            <p:cNvGrpSpPr/>
            <p:nvPr/>
          </p:nvGrpSpPr>
          <p:grpSpPr>
            <a:xfrm rot="20125813" flipH="1">
              <a:off x="4663179" y="3250576"/>
              <a:ext cx="455666" cy="162158"/>
              <a:chOff x="6345107" y="2197204"/>
              <a:chExt cx="365183" cy="139584"/>
            </a:xfrm>
          </p:grpSpPr>
          <p:sp>
            <p:nvSpPr>
              <p:cNvPr id="349" name="Freihandform 34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Freihandform 34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8" name="Gruppieren 327"/>
            <p:cNvGrpSpPr/>
            <p:nvPr/>
          </p:nvGrpSpPr>
          <p:grpSpPr>
            <a:xfrm rot="19122840" flipH="1">
              <a:off x="4392189" y="3592618"/>
              <a:ext cx="466378" cy="162158"/>
              <a:chOff x="6345107" y="2197204"/>
              <a:chExt cx="365183" cy="139584"/>
            </a:xfrm>
          </p:grpSpPr>
          <p:sp>
            <p:nvSpPr>
              <p:cNvPr id="347" name="Freihandform 34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Freihandform 34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9" name="Gruppieren 328"/>
            <p:cNvGrpSpPr/>
            <p:nvPr/>
          </p:nvGrpSpPr>
          <p:grpSpPr>
            <a:xfrm rot="17789176" flipH="1">
              <a:off x="4239144" y="4019692"/>
              <a:ext cx="500799" cy="161355"/>
              <a:chOff x="6345107" y="2197204"/>
              <a:chExt cx="365183" cy="139584"/>
            </a:xfrm>
          </p:grpSpPr>
          <p:sp>
            <p:nvSpPr>
              <p:cNvPr id="345" name="Freihandform 34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Freihandform 34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0" name="Gruppieren 329"/>
            <p:cNvGrpSpPr/>
            <p:nvPr/>
          </p:nvGrpSpPr>
          <p:grpSpPr>
            <a:xfrm rot="16858685" flipH="1">
              <a:off x="4252240" y="4479841"/>
              <a:ext cx="483756" cy="167067"/>
              <a:chOff x="6345107" y="2197204"/>
              <a:chExt cx="365183" cy="139584"/>
            </a:xfrm>
          </p:grpSpPr>
          <p:sp>
            <p:nvSpPr>
              <p:cNvPr id="343" name="Freihandform 34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Freihandform 34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1" name="Gruppieren 330"/>
            <p:cNvGrpSpPr/>
            <p:nvPr/>
          </p:nvGrpSpPr>
          <p:grpSpPr>
            <a:xfrm rot="15504384" flipH="1">
              <a:off x="4412838" y="4898018"/>
              <a:ext cx="462414" cy="160589"/>
              <a:chOff x="6345107" y="2197204"/>
              <a:chExt cx="365183" cy="139584"/>
            </a:xfrm>
          </p:grpSpPr>
          <p:sp>
            <p:nvSpPr>
              <p:cNvPr id="341" name="Freihandform 34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Freihandform 34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2" name="Gruppieren 331"/>
            <p:cNvGrpSpPr/>
            <p:nvPr/>
          </p:nvGrpSpPr>
          <p:grpSpPr>
            <a:xfrm rot="14576210" flipH="1">
              <a:off x="4689530" y="5229864"/>
              <a:ext cx="432312" cy="160181"/>
              <a:chOff x="6345107" y="2197204"/>
              <a:chExt cx="365183" cy="139584"/>
            </a:xfrm>
          </p:grpSpPr>
          <p:sp>
            <p:nvSpPr>
              <p:cNvPr id="339" name="Freihandform 33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Freihandform 33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3" name="Gruppieren 332"/>
            <p:cNvGrpSpPr/>
            <p:nvPr/>
          </p:nvGrpSpPr>
          <p:grpSpPr>
            <a:xfrm rot="13515213" flipH="1">
              <a:off x="5025393" y="5458038"/>
              <a:ext cx="444782" cy="162527"/>
              <a:chOff x="6345107" y="2197204"/>
              <a:chExt cx="365183" cy="139584"/>
            </a:xfrm>
          </p:grpSpPr>
          <p:sp>
            <p:nvSpPr>
              <p:cNvPr id="337" name="Freihandform 33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Freihandform 33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4" name="Gruppieren 333"/>
            <p:cNvGrpSpPr/>
            <p:nvPr/>
          </p:nvGrpSpPr>
          <p:grpSpPr>
            <a:xfrm rot="12553182" flipH="1">
              <a:off x="5419002" y="5586607"/>
              <a:ext cx="445797" cy="162158"/>
              <a:chOff x="6345107" y="2197204"/>
              <a:chExt cx="365183" cy="139584"/>
            </a:xfrm>
          </p:grpSpPr>
          <p:sp>
            <p:nvSpPr>
              <p:cNvPr id="335" name="Freihandform 33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Freihandform 33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7335606" y="4259894"/>
            <a:ext cx="262089" cy="493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05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07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08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3" name="Rechteck 1"/>
          <p:cNvSpPr>
            <a:spLocks noChangeArrowheads="1"/>
          </p:cNvSpPr>
          <p:nvPr/>
        </p:nvSpPr>
        <p:spPr bwMode="auto">
          <a:xfrm>
            <a:off x="1608286" y="2480504"/>
            <a:ext cx="253178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The standing wave does not follow the rotation of the earth What is it related to ? </a:t>
            </a:r>
          </a:p>
        </p:txBody>
      </p:sp>
      <p:sp>
        <p:nvSpPr>
          <p:cNvPr id="201" name="Ellipse 200"/>
          <p:cNvSpPr/>
          <p:nvPr/>
        </p:nvSpPr>
        <p:spPr>
          <a:xfrm>
            <a:off x="4560465" y="2272167"/>
            <a:ext cx="2928595" cy="2951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2" name="Ellipse 201"/>
          <p:cNvSpPr/>
          <p:nvPr/>
        </p:nvSpPr>
        <p:spPr>
          <a:xfrm>
            <a:off x="4736301" y="2455617"/>
            <a:ext cx="2553418" cy="2612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3" name="Gruppieren 202"/>
          <p:cNvGrpSpPr/>
          <p:nvPr/>
        </p:nvGrpSpPr>
        <p:grpSpPr>
          <a:xfrm>
            <a:off x="5654266" y="2324881"/>
            <a:ext cx="1862661" cy="2965871"/>
            <a:chOff x="5706941" y="2017952"/>
            <a:chExt cx="1862661" cy="2931919"/>
          </a:xfrm>
        </p:grpSpPr>
        <p:grpSp>
          <p:nvGrpSpPr>
            <p:cNvPr id="210" name="Gruppieren 209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257" name="Freihandform 25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210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255" name="Freihandform 25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Freihandform 25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211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253" name="Freihandform 25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Freihandform 25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213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251" name="Freihandform 25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214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249" name="Freihandform 24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Freihandform 24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215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247" name="Freihandform 24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216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238" name="Gruppieren 23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45" name="Freihandform 24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6" name="Freihandform 24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9" name="Gruppieren 238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43" name="Freihandform 24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4" name="Freihandform 24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0" name="Gruppieren 239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41" name="Freihandform 24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2" name="Freihandform 24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8" name="Gruppieren 217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229" name="Gruppieren 228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36" name="Freihandform 23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7" name="Freihandform 23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0" name="Gruppieren 22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34" name="Freihandform 23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Freihandform 23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1" name="Gruppieren 23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32" name="Freihandform 23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Freihandform 23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9" name="Gruppieren 218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220" name="Gruppieren 21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27" name="Freihandform 22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8" name="Freihandform 22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1" name="Gruppieren 22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25" name="Freihandform 22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6" name="Freihandform 22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2" name="Gruppieren 22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23" name="Freihandform 22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4" name="Freihandform 22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260" name="Gerade Verbindung mit Pfeil 259"/>
          <p:cNvCxnSpPr/>
          <p:nvPr/>
        </p:nvCxnSpPr>
        <p:spPr>
          <a:xfrm flipH="1" flipV="1">
            <a:off x="5263710" y="4916662"/>
            <a:ext cx="273544" cy="1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Grafik 2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01" y="2472158"/>
            <a:ext cx="2584471" cy="2584471"/>
          </a:xfrm>
          <a:prstGeom prst="rect">
            <a:avLst/>
          </a:prstGeom>
        </p:spPr>
      </p:pic>
      <p:grpSp>
        <p:nvGrpSpPr>
          <p:cNvPr id="262" name="Gruppieren 261"/>
          <p:cNvGrpSpPr/>
          <p:nvPr/>
        </p:nvGrpSpPr>
        <p:grpSpPr>
          <a:xfrm>
            <a:off x="5806596" y="1631125"/>
            <a:ext cx="542784" cy="688723"/>
            <a:chOff x="5698475" y="969430"/>
            <a:chExt cx="542784" cy="688723"/>
          </a:xfrm>
        </p:grpSpPr>
        <p:grpSp>
          <p:nvGrpSpPr>
            <p:cNvPr id="263" name="Gruppieren 262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265" name="Gruppieren 264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267" name="Textfeld 266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268" name="Rechteck 267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9" name="Freihandform 268"/>
                <p:cNvSpPr/>
                <p:nvPr/>
              </p:nvSpPr>
              <p:spPr>
                <a:xfrm>
                  <a:off x="7230036" y="1382817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Freihandform 269"/>
                <p:cNvSpPr/>
                <p:nvPr/>
              </p:nvSpPr>
              <p:spPr>
                <a:xfrm>
                  <a:off x="7230036" y="1462733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Freihandform 270"/>
                <p:cNvSpPr/>
                <p:nvPr/>
              </p:nvSpPr>
              <p:spPr>
                <a:xfrm>
                  <a:off x="7230036" y="1537681"/>
                  <a:ext cx="289586" cy="75724"/>
                </a:xfrm>
                <a:custGeom>
                  <a:avLst/>
                  <a:gdLst>
                    <a:gd name="connsiteX0" fmla="*/ 0 w 2167890"/>
                    <a:gd name="connsiteY0" fmla="*/ 0 h 716280"/>
                    <a:gd name="connsiteX1" fmla="*/ 723900 w 2167890"/>
                    <a:gd name="connsiteY1" fmla="*/ 716280 h 716280"/>
                    <a:gd name="connsiteX2" fmla="*/ 1443990 w 2167890"/>
                    <a:gd name="connsiteY2" fmla="*/ 0 h 716280"/>
                    <a:gd name="connsiteX3" fmla="*/ 2167890 w 2167890"/>
                    <a:gd name="connsiteY3" fmla="*/ 712470 h 7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716280">
                      <a:moveTo>
                        <a:pt x="0" y="0"/>
                      </a:moveTo>
                      <a:cubicBezTo>
                        <a:pt x="241617" y="358140"/>
                        <a:pt x="483235" y="716280"/>
                        <a:pt x="723900" y="716280"/>
                      </a:cubicBezTo>
                      <a:cubicBezTo>
                        <a:pt x="964565" y="716280"/>
                        <a:pt x="1203325" y="635"/>
                        <a:pt x="1443990" y="0"/>
                      </a:cubicBezTo>
                      <a:cubicBezTo>
                        <a:pt x="1684655" y="-635"/>
                        <a:pt x="1926272" y="355917"/>
                        <a:pt x="2167890" y="7124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266" name="Gerade Verbindung mit Pfeil 265"/>
              <p:cNvCxnSpPr>
                <a:stCxn id="268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Textfeld 263"/>
            <p:cNvSpPr txBox="1"/>
            <p:nvPr/>
          </p:nvSpPr>
          <p:spPr>
            <a:xfrm>
              <a:off x="5785885" y="9694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RF</a:t>
              </a:r>
              <a:endParaRPr lang="de-DE" sz="800" i="1" dirty="0"/>
            </a:p>
          </p:txBody>
        </p:sp>
      </p:grpSp>
      <p:grpSp>
        <p:nvGrpSpPr>
          <p:cNvPr id="272" name="Gruppieren 271"/>
          <p:cNvGrpSpPr/>
          <p:nvPr/>
        </p:nvGrpSpPr>
        <p:grpSpPr>
          <a:xfrm flipH="1">
            <a:off x="4541691" y="2311816"/>
            <a:ext cx="1862661" cy="2972224"/>
            <a:chOff x="5706941" y="2017952"/>
            <a:chExt cx="1862661" cy="2931919"/>
          </a:xfrm>
        </p:grpSpPr>
        <p:grpSp>
          <p:nvGrpSpPr>
            <p:cNvPr id="273" name="Gruppieren 27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381" name="Freihandform 38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Freihandform 38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4" name="Gruppieren 27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379" name="Freihandform 37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Freihandform 37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377" name="Freihandform 37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Freihandform 37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6" name="Gruppieren 27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313" name="Freihandform 31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Freihandform 37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7" name="Gruppieren 27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311" name="Freihandform 31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Freihandform 31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8" name="Gruppieren 27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309" name="Freihandform 30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Freihandform 30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300" name="Gruppieren 29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307" name="Freihandform 30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8" name="Freihandform 30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1" name="Gruppieren 30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305" name="Freihandform 30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6" name="Freihandform 30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2" name="Gruppieren 30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303" name="Freihandform 30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4" name="Freihandform 30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80" name="Gruppieren 27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291" name="Gruppieren 29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98" name="Freihandform 29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9" name="Freihandform 29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2" name="Gruppieren 29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96" name="Freihandform 29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7" name="Freihandform 29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3" name="Gruppieren 29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94" name="Freihandform 29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5" name="Freihandform 29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81" name="Gruppieren 28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282" name="Gruppieren 28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89" name="Freihandform 28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0" name="Freihandform 28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3" name="Gruppieren 28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87" name="Freihandform 2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8" name="Freihandform 2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84" name="Gruppieren 28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85" name="Freihandform 2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6" name="Freihandform 2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382"/>
          <p:cNvGrpSpPr/>
          <p:nvPr/>
        </p:nvGrpSpPr>
        <p:grpSpPr>
          <a:xfrm>
            <a:off x="4570922" y="2314673"/>
            <a:ext cx="2902457" cy="2894214"/>
            <a:chOff x="4392189" y="2881321"/>
            <a:chExt cx="2902457" cy="2880372"/>
          </a:xfrm>
        </p:grpSpPr>
        <p:grpSp>
          <p:nvGrpSpPr>
            <p:cNvPr id="384" name="Gruppieren 383"/>
            <p:cNvGrpSpPr/>
            <p:nvPr/>
          </p:nvGrpSpPr>
          <p:grpSpPr>
            <a:xfrm rot="20955321">
              <a:off x="5842490" y="2881321"/>
              <a:ext cx="435143" cy="162158"/>
              <a:chOff x="6345107" y="2197204"/>
              <a:chExt cx="365183" cy="139584"/>
            </a:xfrm>
          </p:grpSpPr>
          <p:sp>
            <p:nvSpPr>
              <p:cNvPr id="442" name="Freihandform 44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Freihandform 44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384"/>
            <p:cNvGrpSpPr/>
            <p:nvPr/>
          </p:nvGrpSpPr>
          <p:grpSpPr>
            <a:xfrm rot="433101">
              <a:off x="6230217" y="3010539"/>
              <a:ext cx="453925" cy="162158"/>
              <a:chOff x="6345107" y="2197204"/>
              <a:chExt cx="365183" cy="139584"/>
            </a:xfrm>
          </p:grpSpPr>
          <p:sp>
            <p:nvSpPr>
              <p:cNvPr id="440" name="Freihandform 43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1" name="Freihandform 44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6" name="Gruppieren 385"/>
            <p:cNvGrpSpPr/>
            <p:nvPr/>
          </p:nvGrpSpPr>
          <p:grpSpPr>
            <a:xfrm rot="1431362">
              <a:off x="6575215" y="3257452"/>
              <a:ext cx="459822" cy="162158"/>
              <a:chOff x="6345107" y="2197204"/>
              <a:chExt cx="365183" cy="139584"/>
            </a:xfrm>
          </p:grpSpPr>
          <p:sp>
            <p:nvSpPr>
              <p:cNvPr id="438" name="Freihandform 43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Freihandform 43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7" name="Gruppieren 386"/>
            <p:cNvGrpSpPr/>
            <p:nvPr/>
          </p:nvGrpSpPr>
          <p:grpSpPr>
            <a:xfrm rot="2534870">
              <a:off x="6839115" y="3598246"/>
              <a:ext cx="455531" cy="162158"/>
              <a:chOff x="6345107" y="2197204"/>
              <a:chExt cx="365183" cy="139584"/>
            </a:xfrm>
          </p:grpSpPr>
          <p:sp>
            <p:nvSpPr>
              <p:cNvPr id="436" name="Freihandform 43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Freihandform 43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8" name="Gruppieren 387"/>
            <p:cNvGrpSpPr/>
            <p:nvPr/>
          </p:nvGrpSpPr>
          <p:grpSpPr>
            <a:xfrm rot="3739154">
              <a:off x="6955250" y="4019525"/>
              <a:ext cx="489513" cy="158189"/>
              <a:chOff x="6345107" y="2197204"/>
              <a:chExt cx="365183" cy="139584"/>
            </a:xfrm>
          </p:grpSpPr>
          <p:sp>
            <p:nvSpPr>
              <p:cNvPr id="434" name="Freihandform 43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Freihandform 43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9" name="Gruppieren 388"/>
            <p:cNvGrpSpPr/>
            <p:nvPr/>
          </p:nvGrpSpPr>
          <p:grpSpPr>
            <a:xfrm rot="4775493">
              <a:off x="6955529" y="4468946"/>
              <a:ext cx="483755" cy="169836"/>
              <a:chOff x="6345107" y="2197204"/>
              <a:chExt cx="365183" cy="139584"/>
            </a:xfrm>
          </p:grpSpPr>
          <p:sp>
            <p:nvSpPr>
              <p:cNvPr id="432" name="Freihandform 43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Freihandform 43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0" name="Gruppieren 389"/>
            <p:cNvGrpSpPr/>
            <p:nvPr/>
          </p:nvGrpSpPr>
          <p:grpSpPr>
            <a:xfrm rot="6095616">
              <a:off x="6816407" y="4888192"/>
              <a:ext cx="462414" cy="163536"/>
              <a:chOff x="6345107" y="2197204"/>
              <a:chExt cx="365183" cy="139584"/>
            </a:xfrm>
          </p:grpSpPr>
          <p:sp>
            <p:nvSpPr>
              <p:cNvPr id="430" name="Freihandform 42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Freihandform 43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1" name="Gruppieren 390"/>
            <p:cNvGrpSpPr/>
            <p:nvPr/>
          </p:nvGrpSpPr>
          <p:grpSpPr>
            <a:xfrm rot="6917512">
              <a:off x="6563234" y="5228690"/>
              <a:ext cx="443715" cy="156173"/>
              <a:chOff x="6345107" y="2197204"/>
              <a:chExt cx="365183" cy="139584"/>
            </a:xfrm>
          </p:grpSpPr>
          <p:sp>
            <p:nvSpPr>
              <p:cNvPr id="428" name="Freihandform 42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Freihandform 42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 rot="8175510">
              <a:off x="6221041" y="5458053"/>
              <a:ext cx="445797" cy="162158"/>
              <a:chOff x="6345107" y="2197204"/>
              <a:chExt cx="365183" cy="139584"/>
            </a:xfrm>
          </p:grpSpPr>
          <p:sp>
            <p:nvSpPr>
              <p:cNvPr id="426" name="Freihandform 42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Freihandform 42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3" name="Gruppieren 392"/>
            <p:cNvGrpSpPr/>
            <p:nvPr/>
          </p:nvGrpSpPr>
          <p:grpSpPr>
            <a:xfrm rot="8981372">
              <a:off x="5835145" y="5579626"/>
              <a:ext cx="437682" cy="165606"/>
              <a:chOff x="6345107" y="2197204"/>
              <a:chExt cx="365183" cy="139584"/>
            </a:xfrm>
          </p:grpSpPr>
          <p:sp>
            <p:nvSpPr>
              <p:cNvPr id="424" name="Freihandform 42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Freihandform 42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4" name="Gruppieren 393"/>
            <p:cNvGrpSpPr/>
            <p:nvPr/>
          </p:nvGrpSpPr>
          <p:grpSpPr>
            <a:xfrm rot="715883" flipH="1">
              <a:off x="5398629" y="2881432"/>
              <a:ext cx="474601" cy="162158"/>
              <a:chOff x="6345107" y="2197204"/>
              <a:chExt cx="365183" cy="139584"/>
            </a:xfrm>
          </p:grpSpPr>
          <p:sp>
            <p:nvSpPr>
              <p:cNvPr id="422" name="Freihandform 42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5" name="Gruppieren 394"/>
            <p:cNvGrpSpPr/>
            <p:nvPr/>
          </p:nvGrpSpPr>
          <p:grpSpPr>
            <a:xfrm rot="21165097" flipH="1">
              <a:off x="5010198" y="3005316"/>
              <a:ext cx="449372" cy="162158"/>
              <a:chOff x="6345107" y="2197204"/>
              <a:chExt cx="365183" cy="139584"/>
            </a:xfrm>
          </p:grpSpPr>
          <p:sp>
            <p:nvSpPr>
              <p:cNvPr id="420" name="Freihandform 41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Freihandform 42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6" name="Gruppieren 395"/>
            <p:cNvGrpSpPr/>
            <p:nvPr/>
          </p:nvGrpSpPr>
          <p:grpSpPr>
            <a:xfrm rot="20125813" flipH="1">
              <a:off x="4663179" y="3250576"/>
              <a:ext cx="455666" cy="162158"/>
              <a:chOff x="6345107" y="2197204"/>
              <a:chExt cx="365183" cy="139584"/>
            </a:xfrm>
          </p:grpSpPr>
          <p:sp>
            <p:nvSpPr>
              <p:cNvPr id="418" name="Freihandform 41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Freihandform 41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7" name="Gruppieren 396"/>
            <p:cNvGrpSpPr/>
            <p:nvPr/>
          </p:nvGrpSpPr>
          <p:grpSpPr>
            <a:xfrm rot="19122840" flipH="1">
              <a:off x="4392189" y="3592618"/>
              <a:ext cx="466378" cy="162158"/>
              <a:chOff x="6345107" y="2197204"/>
              <a:chExt cx="365183" cy="139584"/>
            </a:xfrm>
          </p:grpSpPr>
          <p:sp>
            <p:nvSpPr>
              <p:cNvPr id="416" name="Freihandform 41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Freihandform 41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8" name="Gruppieren 397"/>
            <p:cNvGrpSpPr/>
            <p:nvPr/>
          </p:nvGrpSpPr>
          <p:grpSpPr>
            <a:xfrm rot="17789176" flipH="1">
              <a:off x="4239144" y="4019692"/>
              <a:ext cx="500799" cy="161355"/>
              <a:chOff x="6345107" y="2197204"/>
              <a:chExt cx="365183" cy="139584"/>
            </a:xfrm>
          </p:grpSpPr>
          <p:sp>
            <p:nvSpPr>
              <p:cNvPr id="414" name="Freihandform 41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Freihandform 41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9" name="Gruppieren 398"/>
            <p:cNvGrpSpPr/>
            <p:nvPr/>
          </p:nvGrpSpPr>
          <p:grpSpPr>
            <a:xfrm rot="16858685" flipH="1">
              <a:off x="4252240" y="4479841"/>
              <a:ext cx="483756" cy="167067"/>
              <a:chOff x="6345107" y="2197204"/>
              <a:chExt cx="365183" cy="139584"/>
            </a:xfrm>
          </p:grpSpPr>
          <p:sp>
            <p:nvSpPr>
              <p:cNvPr id="412" name="Freihandform 41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Freihandform 41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0" name="Gruppieren 399"/>
            <p:cNvGrpSpPr/>
            <p:nvPr/>
          </p:nvGrpSpPr>
          <p:grpSpPr>
            <a:xfrm rot="15504384" flipH="1">
              <a:off x="4412838" y="4898018"/>
              <a:ext cx="462414" cy="160589"/>
              <a:chOff x="6345107" y="2197204"/>
              <a:chExt cx="365183" cy="139584"/>
            </a:xfrm>
          </p:grpSpPr>
          <p:sp>
            <p:nvSpPr>
              <p:cNvPr id="410" name="Freihandform 40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Freihandform 41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1" name="Gruppieren 400"/>
            <p:cNvGrpSpPr/>
            <p:nvPr/>
          </p:nvGrpSpPr>
          <p:grpSpPr>
            <a:xfrm rot="14576210" flipH="1">
              <a:off x="4689530" y="5229864"/>
              <a:ext cx="432312" cy="160181"/>
              <a:chOff x="6345107" y="2197204"/>
              <a:chExt cx="365183" cy="139584"/>
            </a:xfrm>
          </p:grpSpPr>
          <p:sp>
            <p:nvSpPr>
              <p:cNvPr id="408" name="Freihandform 40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Freihandform 40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2" name="Gruppieren 401"/>
            <p:cNvGrpSpPr/>
            <p:nvPr/>
          </p:nvGrpSpPr>
          <p:grpSpPr>
            <a:xfrm rot="13515213" flipH="1">
              <a:off x="5025393" y="5458038"/>
              <a:ext cx="444782" cy="162527"/>
              <a:chOff x="6345107" y="2197204"/>
              <a:chExt cx="365183" cy="139584"/>
            </a:xfrm>
          </p:grpSpPr>
          <p:sp>
            <p:nvSpPr>
              <p:cNvPr id="406" name="Freihandform 40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Freihandform 40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/>
            <p:cNvGrpSpPr/>
            <p:nvPr/>
          </p:nvGrpSpPr>
          <p:grpSpPr>
            <a:xfrm rot="12553182" flipH="1">
              <a:off x="5419002" y="5586607"/>
              <a:ext cx="445797" cy="162158"/>
              <a:chOff x="6345107" y="2197204"/>
              <a:chExt cx="365183" cy="139584"/>
            </a:xfrm>
          </p:grpSpPr>
          <p:sp>
            <p:nvSpPr>
              <p:cNvPr id="404" name="Freihandform 40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Freihandform 40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44" name="Rectangle 2"/>
          <p:cNvSpPr>
            <a:spLocks noChangeArrowheads="1"/>
          </p:cNvSpPr>
          <p:nvPr/>
        </p:nvSpPr>
        <p:spPr bwMode="auto">
          <a:xfrm>
            <a:off x="3956322" y="937952"/>
            <a:ext cx="4250414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213" grpId="0"/>
      <p:bldP spid="20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91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91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1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7504745" y="4439627"/>
            <a:ext cx="226413" cy="405022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7444410" y="2441248"/>
            <a:ext cx="2149063" cy="664719"/>
            <a:chOff x="7348466" y="2490070"/>
            <a:chExt cx="2149063" cy="664719"/>
          </a:xfrm>
        </p:grpSpPr>
        <p:cxnSp>
          <p:nvCxnSpPr>
            <p:cNvPr id="4" name="Gerade Verbindung mit Pfeil 3"/>
            <p:cNvCxnSpPr/>
            <p:nvPr/>
          </p:nvCxnSpPr>
          <p:spPr>
            <a:xfrm flipH="1">
              <a:off x="7348466" y="2750937"/>
              <a:ext cx="771884" cy="4038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/>
            <p:cNvSpPr/>
            <p:nvPr/>
          </p:nvSpPr>
          <p:spPr>
            <a:xfrm>
              <a:off x="7725606" y="2490070"/>
              <a:ext cx="17719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0250">
                <a:spcBef>
                  <a:spcPct val="20000"/>
                </a:spcBef>
                <a:defRPr/>
              </a:pPr>
              <a:r>
                <a:rPr lang="en-US" altLang="de-DE" dirty="0" smtClean="0">
                  <a:solidFill>
                    <a:srgbClr val="4D4D4D"/>
                  </a:solidFill>
                  <a:latin typeface="+mj-lt"/>
                </a:rPr>
                <a:t>Conductor</a:t>
              </a:r>
              <a:endParaRPr lang="en-US" altLang="de-DE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01" name="Gruppieren 200"/>
          <p:cNvGrpSpPr/>
          <p:nvPr/>
        </p:nvGrpSpPr>
        <p:grpSpPr>
          <a:xfrm>
            <a:off x="4519305" y="2325064"/>
            <a:ext cx="2951404" cy="2925633"/>
            <a:chOff x="4628670" y="2057746"/>
            <a:chExt cx="2987115" cy="2854528"/>
          </a:xfrm>
        </p:grpSpPr>
        <p:sp>
          <p:nvSpPr>
            <p:cNvPr id="202" name="Ellipse 201"/>
            <p:cNvSpPr/>
            <p:nvPr/>
          </p:nvSpPr>
          <p:spPr>
            <a:xfrm>
              <a:off x="4839393" y="2250380"/>
              <a:ext cx="2565670" cy="2469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4628670" y="2057746"/>
              <a:ext cx="2987115" cy="28545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4" name="Gruppieren 203"/>
            <p:cNvGrpSpPr/>
            <p:nvPr/>
          </p:nvGrpSpPr>
          <p:grpSpPr>
            <a:xfrm rot="20955321">
              <a:off x="6122066" y="2089680"/>
              <a:ext cx="440408" cy="158217"/>
              <a:chOff x="6345107" y="2197204"/>
              <a:chExt cx="365183" cy="139584"/>
            </a:xfrm>
          </p:grpSpPr>
          <p:sp>
            <p:nvSpPr>
              <p:cNvPr id="262" name="Freihandform 26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Freihandform 26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/>
          </p:nvGrpSpPr>
          <p:grpSpPr>
            <a:xfrm rot="433101">
              <a:off x="6514485" y="2215757"/>
              <a:ext cx="459417" cy="158217"/>
              <a:chOff x="6345107" y="2197204"/>
              <a:chExt cx="365183" cy="139584"/>
            </a:xfrm>
          </p:grpSpPr>
          <p:sp>
            <p:nvSpPr>
              <p:cNvPr id="260" name="Freihandform 25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Freihandform 26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" name="Gruppieren 205"/>
            <p:cNvGrpSpPr/>
            <p:nvPr/>
          </p:nvGrpSpPr>
          <p:grpSpPr>
            <a:xfrm rot="1431362">
              <a:off x="6863657" y="2456670"/>
              <a:ext cx="465386" cy="158217"/>
              <a:chOff x="6345107" y="2197204"/>
              <a:chExt cx="365183" cy="139584"/>
            </a:xfrm>
          </p:grpSpPr>
          <p:sp>
            <p:nvSpPr>
              <p:cNvPr id="258" name="Freihandform 25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206"/>
            <p:cNvGrpSpPr/>
            <p:nvPr/>
          </p:nvGrpSpPr>
          <p:grpSpPr>
            <a:xfrm rot="2534870">
              <a:off x="7130750" y="2789183"/>
              <a:ext cx="461043" cy="158217"/>
              <a:chOff x="6345107" y="2197204"/>
              <a:chExt cx="365183" cy="139584"/>
            </a:xfrm>
          </p:grpSpPr>
          <p:sp>
            <p:nvSpPr>
              <p:cNvPr id="256" name="Freihandform 25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8" name="Gruppieren 207"/>
            <p:cNvGrpSpPr/>
            <p:nvPr/>
          </p:nvGrpSpPr>
          <p:grpSpPr>
            <a:xfrm rot="3739154">
              <a:off x="7257201" y="3197344"/>
              <a:ext cx="477617" cy="160103"/>
              <a:chOff x="6345107" y="2197204"/>
              <a:chExt cx="365183" cy="139584"/>
            </a:xfrm>
          </p:grpSpPr>
          <p:sp>
            <p:nvSpPr>
              <p:cNvPr id="254" name="Freihandform 25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Freihandform 25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9" name="Gruppieren 208"/>
            <p:cNvGrpSpPr/>
            <p:nvPr/>
          </p:nvGrpSpPr>
          <p:grpSpPr>
            <a:xfrm rot="4775493">
              <a:off x="7257377" y="3635633"/>
              <a:ext cx="472000" cy="171891"/>
              <a:chOff x="6345107" y="2197204"/>
              <a:chExt cx="365183" cy="139584"/>
            </a:xfrm>
          </p:grpSpPr>
          <p:sp>
            <p:nvSpPr>
              <p:cNvPr id="252" name="Freihandform 25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209"/>
            <p:cNvGrpSpPr/>
            <p:nvPr/>
          </p:nvGrpSpPr>
          <p:grpSpPr>
            <a:xfrm rot="6095616">
              <a:off x="7116182" y="4044805"/>
              <a:ext cx="451176" cy="165515"/>
              <a:chOff x="6345107" y="2197204"/>
              <a:chExt cx="365183" cy="139584"/>
            </a:xfrm>
          </p:grpSpPr>
          <p:sp>
            <p:nvSpPr>
              <p:cNvPr id="250" name="Freihandform 24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Freihandform 25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210"/>
            <p:cNvGrpSpPr/>
            <p:nvPr/>
          </p:nvGrpSpPr>
          <p:grpSpPr>
            <a:xfrm rot="6917512">
              <a:off x="6859605" y="4377162"/>
              <a:ext cx="432932" cy="158063"/>
              <a:chOff x="6345107" y="2197204"/>
              <a:chExt cx="365183" cy="139584"/>
            </a:xfrm>
          </p:grpSpPr>
          <p:sp>
            <p:nvSpPr>
              <p:cNvPr id="248" name="Freihandform 24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Freihandform 24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211"/>
            <p:cNvGrpSpPr/>
            <p:nvPr/>
          </p:nvGrpSpPr>
          <p:grpSpPr>
            <a:xfrm rot="8175510">
              <a:off x="6505196" y="4603794"/>
              <a:ext cx="451191" cy="158217"/>
              <a:chOff x="6345107" y="2197204"/>
              <a:chExt cx="365183" cy="139584"/>
            </a:xfrm>
          </p:grpSpPr>
          <p:sp>
            <p:nvSpPr>
              <p:cNvPr id="246" name="Freihandform 24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212"/>
            <p:cNvGrpSpPr/>
            <p:nvPr/>
          </p:nvGrpSpPr>
          <p:grpSpPr>
            <a:xfrm rot="8981372">
              <a:off x="6114631" y="4722412"/>
              <a:ext cx="442978" cy="161582"/>
              <a:chOff x="6345107" y="2197204"/>
              <a:chExt cx="365183" cy="139584"/>
            </a:xfrm>
          </p:grpSpPr>
          <p:sp>
            <p:nvSpPr>
              <p:cNvPr id="244" name="Freihandform 24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Freihandform 24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213"/>
            <p:cNvGrpSpPr/>
            <p:nvPr/>
          </p:nvGrpSpPr>
          <p:grpSpPr>
            <a:xfrm rot="715883" flipH="1">
              <a:off x="5672834" y="2089789"/>
              <a:ext cx="480343" cy="158217"/>
              <a:chOff x="6345107" y="2197204"/>
              <a:chExt cx="365183" cy="139584"/>
            </a:xfrm>
          </p:grpSpPr>
          <p:sp>
            <p:nvSpPr>
              <p:cNvPr id="242" name="Freihandform 24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Freihandform 24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214"/>
            <p:cNvGrpSpPr/>
            <p:nvPr/>
          </p:nvGrpSpPr>
          <p:grpSpPr>
            <a:xfrm rot="21165097" flipH="1">
              <a:off x="5279703" y="2210661"/>
              <a:ext cx="454809" cy="158217"/>
              <a:chOff x="6345107" y="2197204"/>
              <a:chExt cx="365183" cy="139584"/>
            </a:xfrm>
          </p:grpSpPr>
          <p:sp>
            <p:nvSpPr>
              <p:cNvPr id="240" name="Freihandform 23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Freihandform 24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215"/>
            <p:cNvGrpSpPr/>
            <p:nvPr/>
          </p:nvGrpSpPr>
          <p:grpSpPr>
            <a:xfrm rot="20125813" flipH="1">
              <a:off x="4928485" y="2449961"/>
              <a:ext cx="461179" cy="158217"/>
              <a:chOff x="6345107" y="2197204"/>
              <a:chExt cx="365183" cy="139584"/>
            </a:xfrm>
          </p:grpSpPr>
          <p:sp>
            <p:nvSpPr>
              <p:cNvPr id="238" name="Freihandform 23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Freihandform 23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216"/>
            <p:cNvGrpSpPr/>
            <p:nvPr/>
          </p:nvGrpSpPr>
          <p:grpSpPr>
            <a:xfrm rot="19122840" flipH="1">
              <a:off x="4654215" y="2783691"/>
              <a:ext cx="472021" cy="158217"/>
              <a:chOff x="6345107" y="2197204"/>
              <a:chExt cx="365183" cy="139584"/>
            </a:xfrm>
          </p:grpSpPr>
          <p:sp>
            <p:nvSpPr>
              <p:cNvPr id="236" name="Freihandform 23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Freihandform 23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217"/>
            <p:cNvGrpSpPr/>
            <p:nvPr/>
          </p:nvGrpSpPr>
          <p:grpSpPr>
            <a:xfrm rot="17789176" flipH="1">
              <a:off x="4508433" y="3197449"/>
              <a:ext cx="488629" cy="163307"/>
              <a:chOff x="6345107" y="2197204"/>
              <a:chExt cx="365183" cy="139584"/>
            </a:xfrm>
          </p:grpSpPr>
          <p:sp>
            <p:nvSpPr>
              <p:cNvPr id="234" name="Freihandform 23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Freihandform 23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218"/>
            <p:cNvGrpSpPr/>
            <p:nvPr/>
          </p:nvGrpSpPr>
          <p:grpSpPr>
            <a:xfrm rot="16858685" flipH="1">
              <a:off x="4521378" y="3646312"/>
              <a:ext cx="472000" cy="169088"/>
              <a:chOff x="6345107" y="2197204"/>
              <a:chExt cx="365183" cy="139584"/>
            </a:xfrm>
          </p:grpSpPr>
          <p:sp>
            <p:nvSpPr>
              <p:cNvPr id="232" name="Freihandform 231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Freihandform 232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219"/>
            <p:cNvGrpSpPr/>
            <p:nvPr/>
          </p:nvGrpSpPr>
          <p:grpSpPr>
            <a:xfrm rot="15504384" flipH="1">
              <a:off x="4683530" y="4054444"/>
              <a:ext cx="451177" cy="162532"/>
              <a:chOff x="6345107" y="2197204"/>
              <a:chExt cx="365183" cy="139584"/>
            </a:xfrm>
          </p:grpSpPr>
          <p:sp>
            <p:nvSpPr>
              <p:cNvPr id="230" name="Freihandform 229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Freihandform 230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220"/>
            <p:cNvGrpSpPr/>
            <p:nvPr/>
          </p:nvGrpSpPr>
          <p:grpSpPr>
            <a:xfrm rot="14576210" flipH="1">
              <a:off x="4963023" y="4378231"/>
              <a:ext cx="421806" cy="162119"/>
              <a:chOff x="6345107" y="2197204"/>
              <a:chExt cx="365183" cy="139584"/>
            </a:xfrm>
          </p:grpSpPr>
          <p:sp>
            <p:nvSpPr>
              <p:cNvPr id="228" name="Freihandform 227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2" name="Gruppieren 221"/>
            <p:cNvGrpSpPr/>
            <p:nvPr/>
          </p:nvGrpSpPr>
          <p:grpSpPr>
            <a:xfrm rot="13515213" flipH="1">
              <a:off x="5303178" y="4600816"/>
              <a:ext cx="433973" cy="164494"/>
              <a:chOff x="6345107" y="2197204"/>
              <a:chExt cx="365183" cy="139584"/>
            </a:xfrm>
          </p:grpSpPr>
          <p:sp>
            <p:nvSpPr>
              <p:cNvPr id="226" name="Freihandform 225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Freihandform 226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3" name="Gruppieren 222"/>
            <p:cNvGrpSpPr/>
            <p:nvPr/>
          </p:nvGrpSpPr>
          <p:grpSpPr>
            <a:xfrm rot="12553182" flipH="1">
              <a:off x="5693456" y="4729223"/>
              <a:ext cx="451191" cy="158217"/>
              <a:chOff x="6345107" y="2197204"/>
              <a:chExt cx="365183" cy="139584"/>
            </a:xfrm>
          </p:grpSpPr>
          <p:sp>
            <p:nvSpPr>
              <p:cNvPr id="224" name="Freihandform 223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Freihandform 224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30" name="Gruppieren 329"/>
          <p:cNvGrpSpPr/>
          <p:nvPr/>
        </p:nvGrpSpPr>
        <p:grpSpPr>
          <a:xfrm>
            <a:off x="1429050" y="3445236"/>
            <a:ext cx="2951404" cy="2925633"/>
            <a:chOff x="4628670" y="2057746"/>
            <a:chExt cx="2987115" cy="2854528"/>
          </a:xfrm>
        </p:grpSpPr>
        <p:sp>
          <p:nvSpPr>
            <p:cNvPr id="331" name="Ellipse 330"/>
            <p:cNvSpPr/>
            <p:nvPr/>
          </p:nvSpPr>
          <p:spPr>
            <a:xfrm>
              <a:off x="4839393" y="2250380"/>
              <a:ext cx="2565670" cy="2469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Ellipse 331"/>
            <p:cNvSpPr/>
            <p:nvPr/>
          </p:nvSpPr>
          <p:spPr>
            <a:xfrm>
              <a:off x="4628670" y="2057746"/>
              <a:ext cx="2987115" cy="28545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3" name="Gruppieren 332"/>
            <p:cNvGrpSpPr/>
            <p:nvPr/>
          </p:nvGrpSpPr>
          <p:grpSpPr>
            <a:xfrm rot="20955321">
              <a:off x="6122066" y="2089680"/>
              <a:ext cx="440408" cy="158217"/>
              <a:chOff x="6345107" y="2197204"/>
              <a:chExt cx="365183" cy="139584"/>
            </a:xfrm>
          </p:grpSpPr>
          <p:sp>
            <p:nvSpPr>
              <p:cNvPr id="391" name="Freihandform 39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2" name="Freihandform 39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4" name="Gruppieren 333"/>
            <p:cNvGrpSpPr/>
            <p:nvPr/>
          </p:nvGrpSpPr>
          <p:grpSpPr>
            <a:xfrm rot="433101">
              <a:off x="6514485" y="2215757"/>
              <a:ext cx="459417" cy="158217"/>
              <a:chOff x="6345107" y="2197204"/>
              <a:chExt cx="365183" cy="139584"/>
            </a:xfrm>
          </p:grpSpPr>
          <p:sp>
            <p:nvSpPr>
              <p:cNvPr id="389" name="Freihandform 38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0" name="Freihandform 38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5" name="Gruppieren 334"/>
            <p:cNvGrpSpPr/>
            <p:nvPr/>
          </p:nvGrpSpPr>
          <p:grpSpPr>
            <a:xfrm rot="1431362">
              <a:off x="6863657" y="2456670"/>
              <a:ext cx="465386" cy="158217"/>
              <a:chOff x="6345107" y="2197204"/>
              <a:chExt cx="365183" cy="139584"/>
            </a:xfrm>
          </p:grpSpPr>
          <p:sp>
            <p:nvSpPr>
              <p:cNvPr id="387" name="Freihandform 38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8" name="Freihandform 38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6" name="Gruppieren 335"/>
            <p:cNvGrpSpPr/>
            <p:nvPr/>
          </p:nvGrpSpPr>
          <p:grpSpPr>
            <a:xfrm rot="2534870">
              <a:off x="7130750" y="2789183"/>
              <a:ext cx="461043" cy="158217"/>
              <a:chOff x="6345107" y="2197204"/>
              <a:chExt cx="365183" cy="139584"/>
            </a:xfrm>
          </p:grpSpPr>
          <p:sp>
            <p:nvSpPr>
              <p:cNvPr id="385" name="Freihandform 38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Freihandform 38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7" name="Gruppieren 336"/>
            <p:cNvGrpSpPr/>
            <p:nvPr/>
          </p:nvGrpSpPr>
          <p:grpSpPr>
            <a:xfrm rot="3739154">
              <a:off x="7257201" y="3197344"/>
              <a:ext cx="477617" cy="160103"/>
              <a:chOff x="6345107" y="2197204"/>
              <a:chExt cx="365183" cy="139584"/>
            </a:xfrm>
          </p:grpSpPr>
          <p:sp>
            <p:nvSpPr>
              <p:cNvPr id="383" name="Freihandform 38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4" name="Freihandform 38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8" name="Gruppieren 337"/>
            <p:cNvGrpSpPr/>
            <p:nvPr/>
          </p:nvGrpSpPr>
          <p:grpSpPr>
            <a:xfrm rot="4775493">
              <a:off x="7257377" y="3635633"/>
              <a:ext cx="472000" cy="171891"/>
              <a:chOff x="6345107" y="2197204"/>
              <a:chExt cx="365183" cy="139584"/>
            </a:xfrm>
          </p:grpSpPr>
          <p:sp>
            <p:nvSpPr>
              <p:cNvPr id="381" name="Freihandform 38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Freihandform 38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9" name="Gruppieren 338"/>
            <p:cNvGrpSpPr/>
            <p:nvPr/>
          </p:nvGrpSpPr>
          <p:grpSpPr>
            <a:xfrm rot="6095616">
              <a:off x="7116182" y="4044805"/>
              <a:ext cx="451176" cy="165515"/>
              <a:chOff x="6345107" y="2197204"/>
              <a:chExt cx="365183" cy="139584"/>
            </a:xfrm>
          </p:grpSpPr>
          <p:sp>
            <p:nvSpPr>
              <p:cNvPr id="379" name="Freihandform 37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Freihandform 37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0" name="Gruppieren 339"/>
            <p:cNvGrpSpPr/>
            <p:nvPr/>
          </p:nvGrpSpPr>
          <p:grpSpPr>
            <a:xfrm rot="6917512">
              <a:off x="6859605" y="4377162"/>
              <a:ext cx="432932" cy="158063"/>
              <a:chOff x="6345107" y="2197204"/>
              <a:chExt cx="365183" cy="139584"/>
            </a:xfrm>
          </p:grpSpPr>
          <p:sp>
            <p:nvSpPr>
              <p:cNvPr id="377" name="Freihandform 37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Freihandform 37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1" name="Gruppieren 340"/>
            <p:cNvGrpSpPr/>
            <p:nvPr/>
          </p:nvGrpSpPr>
          <p:grpSpPr>
            <a:xfrm rot="8175510">
              <a:off x="6505196" y="4603794"/>
              <a:ext cx="451191" cy="158217"/>
              <a:chOff x="6345107" y="2197204"/>
              <a:chExt cx="365183" cy="139584"/>
            </a:xfrm>
          </p:grpSpPr>
          <p:sp>
            <p:nvSpPr>
              <p:cNvPr id="375" name="Freihandform 37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Freihandform 37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2" name="Gruppieren 341"/>
            <p:cNvGrpSpPr/>
            <p:nvPr/>
          </p:nvGrpSpPr>
          <p:grpSpPr>
            <a:xfrm rot="8981372">
              <a:off x="6114631" y="4722412"/>
              <a:ext cx="442978" cy="161582"/>
              <a:chOff x="6345107" y="2197204"/>
              <a:chExt cx="365183" cy="139584"/>
            </a:xfrm>
          </p:grpSpPr>
          <p:sp>
            <p:nvSpPr>
              <p:cNvPr id="373" name="Freihandform 37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Freihandform 37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3" name="Gruppieren 342"/>
            <p:cNvGrpSpPr/>
            <p:nvPr/>
          </p:nvGrpSpPr>
          <p:grpSpPr>
            <a:xfrm rot="715883" flipH="1">
              <a:off x="5672834" y="2089789"/>
              <a:ext cx="480343" cy="158217"/>
              <a:chOff x="6345107" y="2197204"/>
              <a:chExt cx="365183" cy="139584"/>
            </a:xfrm>
          </p:grpSpPr>
          <p:sp>
            <p:nvSpPr>
              <p:cNvPr id="371" name="Freihandform 37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Freihandform 37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4" name="Gruppieren 343"/>
            <p:cNvGrpSpPr/>
            <p:nvPr/>
          </p:nvGrpSpPr>
          <p:grpSpPr>
            <a:xfrm rot="21165097" flipH="1">
              <a:off x="5279703" y="2210661"/>
              <a:ext cx="454809" cy="158217"/>
              <a:chOff x="6345107" y="2197204"/>
              <a:chExt cx="365183" cy="139584"/>
            </a:xfrm>
          </p:grpSpPr>
          <p:sp>
            <p:nvSpPr>
              <p:cNvPr id="369" name="Freihandform 36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Freihandform 36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5" name="Gruppieren 344"/>
            <p:cNvGrpSpPr/>
            <p:nvPr/>
          </p:nvGrpSpPr>
          <p:grpSpPr>
            <a:xfrm rot="20125813" flipH="1">
              <a:off x="4928485" y="2449961"/>
              <a:ext cx="461179" cy="158217"/>
              <a:chOff x="6345107" y="2197204"/>
              <a:chExt cx="365183" cy="139584"/>
            </a:xfrm>
          </p:grpSpPr>
          <p:sp>
            <p:nvSpPr>
              <p:cNvPr id="367" name="Freihandform 36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Freihandform 36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6" name="Gruppieren 345"/>
            <p:cNvGrpSpPr/>
            <p:nvPr/>
          </p:nvGrpSpPr>
          <p:grpSpPr>
            <a:xfrm rot="19122840" flipH="1">
              <a:off x="4654215" y="2783691"/>
              <a:ext cx="472021" cy="158217"/>
              <a:chOff x="6345107" y="2197204"/>
              <a:chExt cx="365183" cy="139584"/>
            </a:xfrm>
          </p:grpSpPr>
          <p:sp>
            <p:nvSpPr>
              <p:cNvPr id="365" name="Freihandform 36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Freihandform 36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7" name="Gruppieren 346"/>
            <p:cNvGrpSpPr/>
            <p:nvPr/>
          </p:nvGrpSpPr>
          <p:grpSpPr>
            <a:xfrm rot="17789176" flipH="1">
              <a:off x="4508433" y="3197449"/>
              <a:ext cx="488629" cy="163307"/>
              <a:chOff x="6345107" y="2197204"/>
              <a:chExt cx="365183" cy="139584"/>
            </a:xfrm>
          </p:grpSpPr>
          <p:sp>
            <p:nvSpPr>
              <p:cNvPr id="363" name="Freihandform 36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Freihandform 36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8" name="Gruppieren 347"/>
            <p:cNvGrpSpPr/>
            <p:nvPr/>
          </p:nvGrpSpPr>
          <p:grpSpPr>
            <a:xfrm rot="16858685" flipH="1">
              <a:off x="4521378" y="3646312"/>
              <a:ext cx="472000" cy="169088"/>
              <a:chOff x="6345107" y="2197204"/>
              <a:chExt cx="365183" cy="139584"/>
            </a:xfrm>
          </p:grpSpPr>
          <p:sp>
            <p:nvSpPr>
              <p:cNvPr id="361" name="Freihandform 360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Freihandform 361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9" name="Gruppieren 348"/>
            <p:cNvGrpSpPr/>
            <p:nvPr/>
          </p:nvGrpSpPr>
          <p:grpSpPr>
            <a:xfrm rot="15504384" flipH="1">
              <a:off x="4683530" y="4054444"/>
              <a:ext cx="451177" cy="162532"/>
              <a:chOff x="6345107" y="2197204"/>
              <a:chExt cx="365183" cy="139584"/>
            </a:xfrm>
          </p:grpSpPr>
          <p:sp>
            <p:nvSpPr>
              <p:cNvPr id="359" name="Freihandform 358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Freihandform 359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0" name="Gruppieren 349"/>
            <p:cNvGrpSpPr/>
            <p:nvPr/>
          </p:nvGrpSpPr>
          <p:grpSpPr>
            <a:xfrm rot="14576210" flipH="1">
              <a:off x="4963023" y="4378231"/>
              <a:ext cx="421806" cy="162119"/>
              <a:chOff x="6345107" y="2197204"/>
              <a:chExt cx="365183" cy="139584"/>
            </a:xfrm>
          </p:grpSpPr>
          <p:sp>
            <p:nvSpPr>
              <p:cNvPr id="357" name="Freihandform 356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Freihandform 357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1" name="Gruppieren 350"/>
            <p:cNvGrpSpPr/>
            <p:nvPr/>
          </p:nvGrpSpPr>
          <p:grpSpPr>
            <a:xfrm rot="13515213" flipH="1">
              <a:off x="5303178" y="4600816"/>
              <a:ext cx="433973" cy="164494"/>
              <a:chOff x="6345107" y="2197204"/>
              <a:chExt cx="365183" cy="139584"/>
            </a:xfrm>
          </p:grpSpPr>
          <p:sp>
            <p:nvSpPr>
              <p:cNvPr id="355" name="Freihandform 354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Freihandform 355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2" name="Gruppieren 351"/>
            <p:cNvGrpSpPr/>
            <p:nvPr/>
          </p:nvGrpSpPr>
          <p:grpSpPr>
            <a:xfrm rot="12553182" flipH="1">
              <a:off x="5693456" y="4729223"/>
              <a:ext cx="451191" cy="158217"/>
              <a:chOff x="6345107" y="2197204"/>
              <a:chExt cx="365183" cy="139584"/>
            </a:xfrm>
          </p:grpSpPr>
          <p:sp>
            <p:nvSpPr>
              <p:cNvPr id="353" name="Freihandform 352"/>
              <p:cNvSpPr/>
              <p:nvPr/>
            </p:nvSpPr>
            <p:spPr>
              <a:xfrm rot="1145826" flipV="1">
                <a:off x="6345107" y="2269974"/>
                <a:ext cx="344705" cy="66814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4" name="Freihandform 353"/>
              <p:cNvSpPr/>
              <p:nvPr/>
            </p:nvSpPr>
            <p:spPr>
              <a:xfrm rot="1160271" flipH="1">
                <a:off x="6365640" y="2197204"/>
                <a:ext cx="344650" cy="75863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7689977" y="449165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626721" y="3287536"/>
            <a:ext cx="415775" cy="627267"/>
            <a:chOff x="1626721" y="3287536"/>
            <a:chExt cx="415775" cy="627267"/>
          </a:xfrm>
        </p:grpSpPr>
        <p:cxnSp>
          <p:nvCxnSpPr>
            <p:cNvPr id="393" name="Gerade Verbindung mit Pfeil 392"/>
            <p:cNvCxnSpPr/>
            <p:nvPr/>
          </p:nvCxnSpPr>
          <p:spPr>
            <a:xfrm flipH="1">
              <a:off x="1675612" y="3565753"/>
              <a:ext cx="366884" cy="34905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feld 393"/>
            <p:cNvSpPr txBox="1"/>
            <p:nvPr/>
          </p:nvSpPr>
          <p:spPr>
            <a:xfrm>
              <a:off x="1626721" y="328753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?</a:t>
              </a:r>
              <a:endParaRPr lang="de-DE" dirty="0"/>
            </a:p>
          </p:txBody>
        </p:sp>
      </p:grpSp>
      <p:sp>
        <p:nvSpPr>
          <p:cNvPr id="395" name="Rechteck 394"/>
          <p:cNvSpPr/>
          <p:nvPr/>
        </p:nvSpPr>
        <p:spPr>
          <a:xfrm>
            <a:off x="1183023" y="1952316"/>
            <a:ext cx="326045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spcBef>
                <a:spcPct val="20000"/>
              </a:spcBef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How do the nodes move</a:t>
            </a:r>
          </a:p>
          <a:p>
            <a:pPr marL="470250">
              <a:spcBef>
                <a:spcPct val="20000"/>
              </a:spcBef>
              <a:defRPr/>
            </a:pP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In the 2</a:t>
            </a:r>
            <a:r>
              <a:rPr lang="en-US" altLang="de-DE" baseline="30000" dirty="0" smtClean="0">
                <a:solidFill>
                  <a:srgbClr val="4D4D4D"/>
                </a:solidFill>
                <a:latin typeface="+mj-lt"/>
              </a:rPr>
              <a:t>nd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 conductor?</a:t>
            </a:r>
            <a:endParaRPr lang="en-US" altLang="de-DE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51" name="Group 3"/>
          <p:cNvGrpSpPr>
            <a:grpSpLocks/>
          </p:cNvGrpSpPr>
          <p:nvPr/>
        </p:nvGrpSpPr>
        <p:grpSpPr bwMode="auto">
          <a:xfrm>
            <a:off x="1588244" y="40734"/>
            <a:ext cx="9144001" cy="1012825"/>
            <a:chOff x="0" y="0"/>
            <a:chExt cx="5760" cy="638"/>
          </a:xfrm>
        </p:grpSpPr>
        <p:pic>
          <p:nvPicPr>
            <p:cNvPr id="152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54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55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3956322" y="937952"/>
            <a:ext cx="4250414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sz="1600" b="1" dirty="0" smtClean="0">
                <a:solidFill>
                  <a:schemeClr val="tx2"/>
                </a:solidFill>
              </a:rPr>
              <a:t>Hendrik A. Lorentz and 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39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92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44050" y="52022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0032" y="5964237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92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2"/>
            <a:ext cx="5181600" cy="5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930279" y="5523191"/>
            <a:ext cx="3655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spcBef>
                <a:spcPct val="20000"/>
              </a:spcBef>
              <a:defRPr/>
            </a:pPr>
            <a:r>
              <a:rPr lang="en-US" altLang="de-DE" dirty="0">
                <a:solidFill>
                  <a:srgbClr val="4D4D4D"/>
                </a:solidFill>
              </a:rPr>
              <a:t> </a:t>
            </a:r>
            <a:r>
              <a:rPr lang="en-US" altLang="de-DE" dirty="0">
                <a:solidFill>
                  <a:srgbClr val="4D4D4D"/>
                </a:solidFill>
                <a:latin typeface="+mj-lt"/>
              </a:rPr>
              <a:t>The </a:t>
            </a:r>
            <a:r>
              <a:rPr lang="en-US" altLang="de-DE" dirty="0" smtClean="0">
                <a:solidFill>
                  <a:srgbClr val="4D4D4D"/>
                </a:solidFill>
                <a:latin typeface="+mj-lt"/>
              </a:rPr>
              <a:t>Foucault Pendulum</a:t>
            </a:r>
            <a:endParaRPr lang="en-US" altLang="de-D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780117" y="1230472"/>
            <a:ext cx="4488892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de-DE" sz="1600" b="1" u="sng" dirty="0" smtClean="0">
                <a:solidFill>
                  <a:schemeClr val="tx2"/>
                </a:solidFill>
              </a:rPr>
              <a:t>Einstein’s</a:t>
            </a:r>
            <a:r>
              <a:rPr lang="en-GB" altLang="de-DE" sz="1600" b="1" dirty="0" smtClean="0">
                <a:solidFill>
                  <a:schemeClr val="tx2"/>
                </a:solidFill>
              </a:rPr>
              <a:t> contribution to </a:t>
            </a:r>
            <a:r>
              <a:rPr lang="en-GB" altLang="de-DE" sz="1600" b="1" dirty="0">
                <a:solidFill>
                  <a:schemeClr val="tx2"/>
                </a:solidFill>
              </a:rPr>
              <a:t>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08" y="2052807"/>
            <a:ext cx="2305050" cy="3048000"/>
          </a:xfrm>
          <a:prstGeom prst="rect">
            <a:avLst/>
          </a:prstGeom>
        </p:spPr>
      </p:pic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520032" y="0"/>
            <a:ext cx="9144001" cy="1012825"/>
            <a:chOff x="0" y="0"/>
            <a:chExt cx="5760" cy="638"/>
          </a:xfrm>
        </p:grpSpPr>
        <p:pic>
          <p:nvPicPr>
            <p:cNvPr id="2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4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93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525000" y="5756867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0032" y="5984875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93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359150" y="1371602"/>
            <a:ext cx="5181600" cy="5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108531" y="1266599"/>
            <a:ext cx="4044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spcBef>
                <a:spcPct val="20000"/>
              </a:spcBef>
              <a:defRPr/>
            </a:pPr>
            <a:r>
              <a:rPr lang="en-US" altLang="de-DE" dirty="0">
                <a:solidFill>
                  <a:srgbClr val="4D4D4D"/>
                </a:solidFill>
              </a:rPr>
              <a:t> The </a:t>
            </a:r>
            <a:r>
              <a:rPr lang="en-US" altLang="de-DE" dirty="0" smtClean="0">
                <a:solidFill>
                  <a:srgbClr val="4D4D4D"/>
                </a:solidFill>
              </a:rPr>
              <a:t>Foucault Pendulum</a:t>
            </a:r>
            <a:endParaRPr lang="en-US" altLang="de-DE" dirty="0">
              <a:solidFill>
                <a:srgbClr val="C0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452405" y="1946698"/>
            <a:ext cx="2759167" cy="2759167"/>
            <a:chOff x="4734507" y="2200461"/>
            <a:chExt cx="2759167" cy="2759167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507" y="2200461"/>
              <a:ext cx="2759167" cy="2759167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6121509" y="2966109"/>
              <a:ext cx="129794" cy="1214968"/>
              <a:chOff x="9209998" y="4449884"/>
              <a:chExt cx="115746" cy="1011035"/>
            </a:xfrm>
          </p:grpSpPr>
          <p:cxnSp>
            <p:nvCxnSpPr>
              <p:cNvPr id="23" name="Gerade Verbindung mit Pfeil 22"/>
              <p:cNvCxnSpPr/>
              <p:nvPr/>
            </p:nvCxnSpPr>
            <p:spPr>
              <a:xfrm>
                <a:off x="9220473" y="4455079"/>
                <a:ext cx="0" cy="10058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ieren 23"/>
              <p:cNvGrpSpPr/>
              <p:nvPr/>
            </p:nvGrpSpPr>
            <p:grpSpPr>
              <a:xfrm>
                <a:off x="9209998" y="4449884"/>
                <a:ext cx="115746" cy="996510"/>
                <a:chOff x="9601116" y="2964900"/>
                <a:chExt cx="115746" cy="996510"/>
              </a:xfrm>
            </p:grpSpPr>
            <p:sp>
              <p:nvSpPr>
                <p:cNvPr id="25" name="Freihandform 24"/>
                <p:cNvSpPr/>
                <p:nvPr/>
              </p:nvSpPr>
              <p:spPr>
                <a:xfrm>
                  <a:off x="9601116" y="2964900"/>
                  <a:ext cx="115746" cy="996510"/>
                </a:xfrm>
                <a:custGeom>
                  <a:avLst/>
                  <a:gdLst>
                    <a:gd name="connsiteX0" fmla="*/ 0 w 115746"/>
                    <a:gd name="connsiteY0" fmla="*/ 996510 h 996510"/>
                    <a:gd name="connsiteX1" fmla="*/ 115699 w 115746"/>
                    <a:gd name="connsiteY1" fmla="*/ 485192 h 996510"/>
                    <a:gd name="connsiteX2" fmla="*/ 11196 w 115746"/>
                    <a:gd name="connsiteY2" fmla="*/ 0 h 99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746" h="996510">
                      <a:moveTo>
                        <a:pt x="0" y="996510"/>
                      </a:moveTo>
                      <a:cubicBezTo>
                        <a:pt x="56916" y="823893"/>
                        <a:pt x="113833" y="651277"/>
                        <a:pt x="115699" y="485192"/>
                      </a:cubicBezTo>
                      <a:cubicBezTo>
                        <a:pt x="117565" y="319107"/>
                        <a:pt x="64380" y="159553"/>
                        <a:pt x="11196" y="0"/>
                      </a:cubicBez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headEnd type="stealth" w="med" len="med"/>
                  <a:tailEnd type="stealth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9604024" y="34426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7" name="Gerader Verbinder 26"/>
                <p:cNvCxnSpPr/>
                <p:nvPr/>
              </p:nvCxnSpPr>
              <p:spPr>
                <a:xfrm flipH="1" flipV="1">
                  <a:off x="9614263" y="3019386"/>
                  <a:ext cx="11197" cy="44413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/>
                <p:cNvCxnSpPr/>
                <p:nvPr/>
              </p:nvCxnSpPr>
              <p:spPr>
                <a:xfrm flipV="1">
                  <a:off x="9606178" y="3463523"/>
                  <a:ext cx="26746" cy="4472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/>
                <p:cNvCxnSpPr/>
                <p:nvPr/>
              </p:nvCxnSpPr>
              <p:spPr>
                <a:xfrm flipV="1">
                  <a:off x="9635437" y="3234059"/>
                  <a:ext cx="47105" cy="209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29"/>
                <p:cNvCxnSpPr/>
                <p:nvPr/>
              </p:nvCxnSpPr>
              <p:spPr>
                <a:xfrm>
                  <a:off x="9631799" y="3450181"/>
                  <a:ext cx="60195" cy="17992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ihandform 30"/>
                <p:cNvSpPr/>
                <p:nvPr/>
              </p:nvSpPr>
              <p:spPr>
                <a:xfrm>
                  <a:off x="9601116" y="2995746"/>
                  <a:ext cx="115746" cy="934818"/>
                </a:xfrm>
                <a:custGeom>
                  <a:avLst/>
                  <a:gdLst>
                    <a:gd name="connsiteX0" fmla="*/ 0 w 115746"/>
                    <a:gd name="connsiteY0" fmla="*/ 996510 h 996510"/>
                    <a:gd name="connsiteX1" fmla="*/ 115699 w 115746"/>
                    <a:gd name="connsiteY1" fmla="*/ 485192 h 996510"/>
                    <a:gd name="connsiteX2" fmla="*/ 11196 w 115746"/>
                    <a:gd name="connsiteY2" fmla="*/ 0 h 99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746" h="996510">
                      <a:moveTo>
                        <a:pt x="0" y="996510"/>
                      </a:moveTo>
                      <a:cubicBezTo>
                        <a:pt x="56916" y="823893"/>
                        <a:pt x="113833" y="651277"/>
                        <a:pt x="115699" y="485192"/>
                      </a:cubicBezTo>
                      <a:cubicBezTo>
                        <a:pt x="117565" y="319107"/>
                        <a:pt x="64380" y="159553"/>
                        <a:pt x="11196" y="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9613931" y="2995746"/>
                  <a:ext cx="102931" cy="934818"/>
                </a:xfrm>
                <a:custGeom>
                  <a:avLst/>
                  <a:gdLst>
                    <a:gd name="connsiteX0" fmla="*/ 0 w 115746"/>
                    <a:gd name="connsiteY0" fmla="*/ 996510 h 996510"/>
                    <a:gd name="connsiteX1" fmla="*/ 115699 w 115746"/>
                    <a:gd name="connsiteY1" fmla="*/ 485192 h 996510"/>
                    <a:gd name="connsiteX2" fmla="*/ 11196 w 115746"/>
                    <a:gd name="connsiteY2" fmla="*/ 0 h 99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746" h="996510">
                      <a:moveTo>
                        <a:pt x="0" y="996510"/>
                      </a:moveTo>
                      <a:cubicBezTo>
                        <a:pt x="56916" y="823893"/>
                        <a:pt x="113833" y="651277"/>
                        <a:pt x="115699" y="485192"/>
                      </a:cubicBezTo>
                      <a:cubicBezTo>
                        <a:pt x="117565" y="319107"/>
                        <a:pt x="64380" y="159553"/>
                        <a:pt x="11196" y="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4" name="Gerade Verbindung mit Pfeil 3"/>
          <p:cNvCxnSpPr/>
          <p:nvPr/>
        </p:nvCxnSpPr>
        <p:spPr>
          <a:xfrm flipV="1">
            <a:off x="5625853" y="5016568"/>
            <a:ext cx="518785" cy="17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5490492" y="1776370"/>
            <a:ext cx="557855" cy="2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769419" y="2552227"/>
            <a:ext cx="375219" cy="53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5625853" y="4075581"/>
            <a:ext cx="427107" cy="58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7694580" y="3341406"/>
            <a:ext cx="794312" cy="0"/>
          </a:xfrm>
          <a:prstGeom prst="straightConnector1">
            <a:avLst/>
          </a:prstGeom>
          <a:ln w="66675" cmpd="dbl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1871950" y="5194237"/>
            <a:ext cx="585730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0250">
              <a:defRPr/>
            </a:pPr>
            <a:r>
              <a:rPr lang="en-US" altLang="de-DE" dirty="0" smtClean="0">
                <a:solidFill>
                  <a:srgbClr val="4D4D4D"/>
                </a:solidFill>
              </a:rPr>
              <a:t>Einstein’s question:</a:t>
            </a:r>
          </a:p>
          <a:p>
            <a:pPr marL="470250">
              <a:defRPr/>
            </a:pPr>
            <a:r>
              <a:rPr lang="en-US" altLang="de-DE" dirty="0" smtClean="0">
                <a:solidFill>
                  <a:srgbClr val="4D4D4D"/>
                </a:solidFill>
              </a:rPr>
              <a:t>Will pendulum </a:t>
            </a:r>
            <a:r>
              <a:rPr lang="en-US" altLang="de-DE" b="1" dirty="0" smtClean="0">
                <a:solidFill>
                  <a:srgbClr val="FF0000"/>
                </a:solidFill>
              </a:rPr>
              <a:t>2</a:t>
            </a:r>
            <a:r>
              <a:rPr lang="en-US" altLang="de-DE" dirty="0" smtClean="0">
                <a:solidFill>
                  <a:srgbClr val="4D4D4D"/>
                </a:solidFill>
              </a:rPr>
              <a:t> align to pendulum </a:t>
            </a:r>
            <a:r>
              <a:rPr lang="en-US" altLang="de-DE" b="1" dirty="0" smtClean="0">
                <a:solidFill>
                  <a:srgbClr val="FF0000"/>
                </a:solidFill>
              </a:rPr>
              <a:t>1</a:t>
            </a:r>
            <a:r>
              <a:rPr lang="en-US" altLang="de-DE" dirty="0" smtClean="0">
                <a:solidFill>
                  <a:srgbClr val="4D4D4D"/>
                </a:solidFill>
              </a:rPr>
              <a:t> or to the earth?</a:t>
            </a:r>
          </a:p>
          <a:p>
            <a:pPr marL="470250">
              <a:defRPr/>
            </a:pPr>
            <a:r>
              <a:rPr lang="en-US" altLang="de-DE" dirty="0" smtClean="0">
                <a:solidFill>
                  <a:srgbClr val="4D4D4D"/>
                </a:solidFill>
              </a:rPr>
              <a:t>      Einstein: “to </a:t>
            </a:r>
            <a:r>
              <a:rPr lang="en-US" altLang="de-DE" b="1" dirty="0" smtClean="0">
                <a:solidFill>
                  <a:srgbClr val="FF0000"/>
                </a:solidFill>
              </a:rPr>
              <a:t>1</a:t>
            </a:r>
            <a:r>
              <a:rPr lang="en-US" altLang="de-DE" dirty="0" smtClean="0">
                <a:solidFill>
                  <a:srgbClr val="4D4D4D"/>
                </a:solidFill>
              </a:rPr>
              <a:t>”  but no argument!</a:t>
            </a:r>
            <a:endParaRPr lang="en-US" altLang="de-DE" dirty="0">
              <a:solidFill>
                <a:srgbClr val="4D4D4D"/>
              </a:solidFill>
            </a:endParaRPr>
          </a:p>
          <a:p>
            <a:pPr marL="1252538" indent="-4508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de-DE" dirty="0">
              <a:solidFill>
                <a:srgbClr val="C00000"/>
              </a:solidFill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5696221" y="2025021"/>
            <a:ext cx="327715" cy="369332"/>
            <a:chOff x="2478579" y="2648654"/>
            <a:chExt cx="327715" cy="369332"/>
          </a:xfrm>
        </p:grpSpPr>
        <p:sp>
          <p:nvSpPr>
            <p:cNvPr id="15" name="Ellipse 14"/>
            <p:cNvSpPr/>
            <p:nvPr/>
          </p:nvSpPr>
          <p:spPr>
            <a:xfrm>
              <a:off x="2478579" y="2675026"/>
              <a:ext cx="311285" cy="2993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488178" y="2648654"/>
              <a:ext cx="31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1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8690057" y="2259975"/>
            <a:ext cx="319038" cy="1561231"/>
            <a:chOff x="8690057" y="2259975"/>
            <a:chExt cx="319038" cy="1561231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8817768" y="2824696"/>
              <a:ext cx="115746" cy="996510"/>
              <a:chOff x="9601116" y="2964900"/>
              <a:chExt cx="115746" cy="996510"/>
            </a:xfrm>
          </p:grpSpPr>
          <p:sp>
            <p:nvSpPr>
              <p:cNvPr id="36" name="Freihandform 35"/>
              <p:cNvSpPr/>
              <p:nvPr/>
            </p:nvSpPr>
            <p:spPr>
              <a:xfrm>
                <a:off x="9601116" y="2964900"/>
                <a:ext cx="115746" cy="996510"/>
              </a:xfrm>
              <a:custGeom>
                <a:avLst/>
                <a:gdLst>
                  <a:gd name="connsiteX0" fmla="*/ 0 w 115746"/>
                  <a:gd name="connsiteY0" fmla="*/ 996510 h 996510"/>
                  <a:gd name="connsiteX1" fmla="*/ 115699 w 115746"/>
                  <a:gd name="connsiteY1" fmla="*/ 485192 h 996510"/>
                  <a:gd name="connsiteX2" fmla="*/ 11196 w 115746"/>
                  <a:gd name="connsiteY2" fmla="*/ 0 h 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746" h="996510">
                    <a:moveTo>
                      <a:pt x="0" y="996510"/>
                    </a:moveTo>
                    <a:cubicBezTo>
                      <a:pt x="56916" y="823893"/>
                      <a:pt x="113833" y="651277"/>
                      <a:pt x="115699" y="485192"/>
                    </a:cubicBezTo>
                    <a:cubicBezTo>
                      <a:pt x="117565" y="319107"/>
                      <a:pt x="64380" y="159553"/>
                      <a:pt x="11196" y="0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headEnd type="stealth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9604024" y="34426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" name="Gerader Verbinder 37"/>
              <p:cNvCxnSpPr/>
              <p:nvPr/>
            </p:nvCxnSpPr>
            <p:spPr>
              <a:xfrm flipH="1" flipV="1">
                <a:off x="9614263" y="3019386"/>
                <a:ext cx="11197" cy="44413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 flipV="1">
                <a:off x="9606178" y="3463523"/>
                <a:ext cx="26746" cy="44724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 flipV="1">
                <a:off x="9635437" y="3234059"/>
                <a:ext cx="47105" cy="20901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631799" y="3450181"/>
                <a:ext cx="60195" cy="17992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ihandform 41"/>
              <p:cNvSpPr/>
              <p:nvPr/>
            </p:nvSpPr>
            <p:spPr>
              <a:xfrm>
                <a:off x="9601116" y="2995746"/>
                <a:ext cx="115746" cy="934818"/>
              </a:xfrm>
              <a:custGeom>
                <a:avLst/>
                <a:gdLst>
                  <a:gd name="connsiteX0" fmla="*/ 0 w 115746"/>
                  <a:gd name="connsiteY0" fmla="*/ 996510 h 996510"/>
                  <a:gd name="connsiteX1" fmla="*/ 115699 w 115746"/>
                  <a:gd name="connsiteY1" fmla="*/ 485192 h 996510"/>
                  <a:gd name="connsiteX2" fmla="*/ 11196 w 115746"/>
                  <a:gd name="connsiteY2" fmla="*/ 0 h 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746" h="996510">
                    <a:moveTo>
                      <a:pt x="0" y="996510"/>
                    </a:moveTo>
                    <a:cubicBezTo>
                      <a:pt x="56916" y="823893"/>
                      <a:pt x="113833" y="651277"/>
                      <a:pt x="115699" y="485192"/>
                    </a:cubicBezTo>
                    <a:cubicBezTo>
                      <a:pt x="117565" y="319107"/>
                      <a:pt x="64380" y="159553"/>
                      <a:pt x="1119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9613931" y="2995746"/>
                <a:ext cx="102931" cy="934818"/>
              </a:xfrm>
              <a:custGeom>
                <a:avLst/>
                <a:gdLst>
                  <a:gd name="connsiteX0" fmla="*/ 0 w 115746"/>
                  <a:gd name="connsiteY0" fmla="*/ 996510 h 996510"/>
                  <a:gd name="connsiteX1" fmla="*/ 115699 w 115746"/>
                  <a:gd name="connsiteY1" fmla="*/ 485192 h 996510"/>
                  <a:gd name="connsiteX2" fmla="*/ 11196 w 115746"/>
                  <a:gd name="connsiteY2" fmla="*/ 0 h 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746" h="996510">
                    <a:moveTo>
                      <a:pt x="0" y="996510"/>
                    </a:moveTo>
                    <a:cubicBezTo>
                      <a:pt x="56916" y="823893"/>
                      <a:pt x="113833" y="651277"/>
                      <a:pt x="115699" y="485192"/>
                    </a:cubicBezTo>
                    <a:cubicBezTo>
                      <a:pt x="117565" y="319107"/>
                      <a:pt x="64380" y="159553"/>
                      <a:pt x="11196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8690057" y="2259975"/>
              <a:ext cx="319038" cy="369332"/>
              <a:chOff x="2470826" y="3221996"/>
              <a:chExt cx="319038" cy="369332"/>
            </a:xfrm>
          </p:grpSpPr>
          <p:sp>
            <p:nvSpPr>
              <p:cNvPr id="74" name="Ellipse 73"/>
              <p:cNvSpPr/>
              <p:nvPr/>
            </p:nvSpPr>
            <p:spPr>
              <a:xfrm>
                <a:off x="2470826" y="3262172"/>
                <a:ext cx="311285" cy="29933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2488178" y="32219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2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53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5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5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780117" y="883872"/>
            <a:ext cx="4488892" cy="5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de-DE" sz="1600" b="1" u="sng" dirty="0" smtClean="0">
                <a:solidFill>
                  <a:schemeClr val="tx2"/>
                </a:solidFill>
              </a:rPr>
              <a:t>Einstein’s</a:t>
            </a:r>
            <a:r>
              <a:rPr lang="en-GB" altLang="de-DE" sz="1600" b="1" dirty="0" smtClean="0">
                <a:solidFill>
                  <a:schemeClr val="tx2"/>
                </a:solidFill>
              </a:rPr>
              <a:t> contribution to </a:t>
            </a:r>
            <a:r>
              <a:rPr lang="en-GB" altLang="de-DE" sz="1600" b="1" dirty="0">
                <a:solidFill>
                  <a:schemeClr val="tx2"/>
                </a:solidFill>
              </a:rPr>
              <a:t>Fixed ref. (ether):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7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/>
              <a:pPr/>
              <a:t>94</a:t>
            </a:fld>
            <a:endParaRPr lang="de-DE" altLang="de-DE" smtClean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073811" y="1582550"/>
            <a:ext cx="4117404" cy="10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/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Einstein’s  explanations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altLang="de-DE" b="1" u="sng" dirty="0" smtClean="0">
                <a:solidFill>
                  <a:schemeClr val="tx2"/>
                </a:solidFill>
              </a:rPr>
              <a:t>for these cases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>avoiding an ether:</a:t>
            </a:r>
          </a:p>
          <a:p>
            <a:pPr algn="ctr" eaLnBrk="1" hangingPunct="1">
              <a:lnSpc>
                <a:spcPct val="120000"/>
              </a:lnSpc>
            </a:pP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39300" y="5785507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94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28999" y="1382715"/>
            <a:ext cx="5321299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24587" name="Rechteck 1"/>
          <p:cNvSpPr>
            <a:spLocks noChangeArrowheads="1"/>
          </p:cNvSpPr>
          <p:nvPr/>
        </p:nvSpPr>
        <p:spPr bwMode="auto">
          <a:xfrm>
            <a:off x="5656616" y="3429255"/>
            <a:ext cx="8660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de-DE" altLang="de-DE" b="1" dirty="0" smtClean="0"/>
              <a:t>NONE</a:t>
            </a:r>
            <a:endParaRPr lang="de-DE" altLang="de-DE" b="1" dirty="0"/>
          </a:p>
        </p:txBody>
      </p:sp>
      <p:sp>
        <p:nvSpPr>
          <p:cNvPr id="2" name="Ellipse 1"/>
          <p:cNvSpPr/>
          <p:nvPr/>
        </p:nvSpPr>
        <p:spPr>
          <a:xfrm>
            <a:off x="5254899" y="3360794"/>
            <a:ext cx="1755227" cy="69368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60511" y="37118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8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24587" grpId="0"/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44" descr="uhren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0511"/>
            <a:ext cx="43465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C573B-A46E-4720-8D54-12F647022CE7}" type="slidenum">
              <a:rPr lang="de-DE" altLang="de-DE" smtClean="0"/>
              <a:pPr/>
              <a:t>95</a:t>
            </a:fld>
            <a:endParaRPr lang="de-DE" altLang="de-DE" smtClean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105890" y="1150594"/>
            <a:ext cx="1837346" cy="4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/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Another view:</a:t>
            </a:r>
          </a:p>
          <a:p>
            <a:pPr algn="ctr" eaLnBrk="1" hangingPunct="1">
              <a:lnSpc>
                <a:spcPct val="120000"/>
              </a:lnSpc>
            </a:pP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39300" y="5785507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4591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CB30C36D-E34A-4A5B-B9E0-860811EF54CC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95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616109" y="1469412"/>
            <a:ext cx="5321299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560511" y="37118"/>
            <a:ext cx="9144001" cy="1012825"/>
            <a:chOff x="0" y="0"/>
            <a:chExt cx="5760" cy="638"/>
          </a:xfrm>
        </p:grpSpPr>
        <p:pic>
          <p:nvPicPr>
            <p:cNvPr id="18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2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2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965861" y="1953408"/>
            <a:ext cx="4117404" cy="6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 dirty="0" smtClean="0">
                <a:solidFill>
                  <a:schemeClr val="tx2"/>
                </a:solidFill>
              </a:rPr>
              <a:t/>
            </a:r>
            <a:br>
              <a:rPr lang="en-GB" altLang="de-DE" b="1" dirty="0" smtClean="0">
                <a:solidFill>
                  <a:schemeClr val="tx2"/>
                </a:solidFill>
              </a:rPr>
            </a:br>
            <a:r>
              <a:rPr lang="en-GB" altLang="de-DE" b="1" dirty="0" smtClean="0">
                <a:solidFill>
                  <a:schemeClr val="tx2"/>
                </a:solidFill>
              </a:rPr>
              <a:t>Einstein’s clock synchronization:</a:t>
            </a:r>
          </a:p>
          <a:p>
            <a:pPr algn="ctr" eaLnBrk="1" hangingPunct="1">
              <a:lnSpc>
                <a:spcPct val="120000"/>
              </a:lnSpc>
            </a:pP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965861" y="2589882"/>
            <a:ext cx="4117404" cy="68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de-DE" sz="1400" b="1" dirty="0" smtClean="0">
                <a:solidFill>
                  <a:schemeClr val="tx2"/>
                </a:solidFill>
              </a:rPr>
              <a:t/>
            </a:r>
            <a:br>
              <a:rPr lang="en-US" altLang="de-DE" sz="1400" b="1" dirty="0" smtClean="0">
                <a:solidFill>
                  <a:schemeClr val="tx2"/>
                </a:solidFill>
              </a:rPr>
            </a:br>
            <a:r>
              <a:rPr lang="en-US" altLang="de-DE" sz="1400" b="1" dirty="0" smtClean="0">
                <a:solidFill>
                  <a:schemeClr val="tx2"/>
                </a:solidFill>
              </a:rPr>
              <a:t>Application: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de-DE" sz="1400" b="1" dirty="0" smtClean="0">
                <a:solidFill>
                  <a:schemeClr val="tx2"/>
                </a:solidFill>
              </a:rPr>
              <a:t>Measurement of the speed of light – one way</a:t>
            </a:r>
            <a:r>
              <a:rPr lang="de-DE" altLang="de-DE" b="1" dirty="0" smtClean="0">
                <a:solidFill>
                  <a:schemeClr val="tx2"/>
                </a:solidFill>
              </a:rPr>
              <a:t/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endParaRPr lang="de-DE" altLang="de-DE" b="1" dirty="0">
              <a:solidFill>
                <a:schemeClr val="tx2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4772985" y="3921157"/>
            <a:ext cx="2606467" cy="14134"/>
          </a:xfrm>
          <a:prstGeom prst="straightConnector1">
            <a:avLst/>
          </a:prstGeom>
          <a:ln w="254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965861" y="4208318"/>
            <a:ext cx="4117404" cy="59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de-DE" sz="1200" dirty="0" smtClean="0">
                <a:solidFill>
                  <a:schemeClr val="tx2"/>
                </a:solidFill>
              </a:rPr>
              <a:t>By use of Einstein‘s synchronization </a:t>
            </a:r>
            <a:br>
              <a:rPr lang="en-US" altLang="de-DE" sz="1200" dirty="0" smtClean="0">
                <a:solidFill>
                  <a:schemeClr val="tx2"/>
                </a:solidFill>
              </a:rPr>
            </a:br>
            <a:r>
              <a:rPr lang="en-US" altLang="de-DE" sz="1200" dirty="0" smtClean="0">
                <a:solidFill>
                  <a:schemeClr val="tx2"/>
                </a:solidFill>
              </a:rPr>
              <a:t>the speed of light is always nominal c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de-DE" sz="1200" dirty="0" smtClean="0">
                <a:solidFill>
                  <a:schemeClr val="tx2"/>
                </a:solidFill>
              </a:rPr>
              <a:t>- a </a:t>
            </a:r>
            <a:r>
              <a:rPr lang="en-US" altLang="de-DE" sz="1200" b="1" dirty="0" smtClean="0">
                <a:solidFill>
                  <a:schemeClr val="tx2"/>
                </a:solidFill>
              </a:rPr>
              <a:t>tautological result </a:t>
            </a:r>
            <a:r>
              <a:rPr lang="en-US" altLang="de-DE" sz="1200" dirty="0" smtClean="0">
                <a:solidFill>
                  <a:schemeClr val="tx2"/>
                </a:solidFill>
              </a:rPr>
              <a:t>- </a:t>
            </a:r>
            <a:endParaRPr lang="en-US" altLang="de-DE" sz="1200" dirty="0">
              <a:solidFill>
                <a:schemeClr val="tx2"/>
              </a:solidFill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5489467" y="3669550"/>
            <a:ext cx="1070192" cy="2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b="1" dirty="0" smtClean="0">
                <a:solidFill>
                  <a:schemeClr val="tx2"/>
                </a:solidFill>
              </a:rPr>
              <a:t/>
            </a:r>
            <a:br>
              <a:rPr lang="en-US" altLang="de-DE" sz="1400" b="1" dirty="0" smtClean="0">
                <a:solidFill>
                  <a:schemeClr val="tx2"/>
                </a:solidFill>
              </a:rPr>
            </a:br>
            <a:r>
              <a:rPr lang="en-US" altLang="de-DE" sz="1400" b="1" dirty="0" smtClean="0">
                <a:solidFill>
                  <a:schemeClr val="tx2"/>
                </a:solidFill>
              </a:rPr>
              <a:t/>
            </a:r>
            <a:br>
              <a:rPr lang="en-US" altLang="de-DE" sz="1400" b="1" dirty="0" smtClean="0">
                <a:solidFill>
                  <a:schemeClr val="tx2"/>
                </a:solidFill>
              </a:rPr>
            </a:br>
            <a:r>
              <a:rPr lang="en-US" altLang="de-DE" sz="1400" b="1" dirty="0" smtClean="0">
                <a:solidFill>
                  <a:schemeClr val="tx2"/>
                </a:solidFill>
              </a:rPr>
              <a:t/>
            </a:r>
            <a:br>
              <a:rPr lang="en-US" altLang="de-DE" sz="1400" b="1" dirty="0" smtClean="0">
                <a:solidFill>
                  <a:schemeClr val="tx2"/>
                </a:solidFill>
              </a:rPr>
            </a:br>
            <a:r>
              <a:rPr lang="en-US" altLang="de-DE" sz="1200" dirty="0" smtClean="0">
                <a:solidFill>
                  <a:srgbClr val="CC6600"/>
                </a:solidFill>
              </a:rPr>
              <a:t>Photon</a:t>
            </a:r>
          </a:p>
          <a:p>
            <a:pPr algn="ctr" eaLnBrk="1" hangingPunct="1">
              <a:lnSpc>
                <a:spcPct val="120000"/>
              </a:lnSpc>
            </a:pPr>
            <a:r>
              <a:rPr lang="de-DE" altLang="de-DE" b="1" dirty="0" smtClean="0">
                <a:solidFill>
                  <a:schemeClr val="tx2"/>
                </a:solidFill>
              </a:rPr>
              <a:t/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endParaRPr lang="de-DE" altLang="de-DE" b="1" dirty="0">
              <a:solidFill>
                <a:schemeClr val="tx2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5967270" y="3877583"/>
            <a:ext cx="114585" cy="115416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3965861" y="5017393"/>
            <a:ext cx="4117404" cy="59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de-DE" sz="1200" dirty="0" smtClean="0">
                <a:solidFill>
                  <a:schemeClr val="tx2"/>
                </a:solidFill>
              </a:rPr>
              <a:t>Einstein‘s way is internally consistent, </a:t>
            </a:r>
            <a:br>
              <a:rPr lang="en-US" altLang="de-DE" sz="1200" dirty="0" smtClean="0">
                <a:solidFill>
                  <a:schemeClr val="tx2"/>
                </a:solidFill>
              </a:rPr>
            </a:br>
            <a:r>
              <a:rPr lang="en-US" altLang="de-DE" sz="1200" dirty="0" smtClean="0">
                <a:solidFill>
                  <a:schemeClr val="tx2"/>
                </a:solidFill>
              </a:rPr>
              <a:t>so possible in this case, but not at all the only one - </a:t>
            </a:r>
            <a:endParaRPr lang="en-US" alt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96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374175" y="5499102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24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96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4357669" y="1358874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665462" y="2271000"/>
            <a:ext cx="2928595" cy="295184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829293" y="2426776"/>
            <a:ext cx="2595816" cy="26638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uppieren 70"/>
          <p:cNvGrpSpPr/>
          <p:nvPr/>
        </p:nvGrpSpPr>
        <p:grpSpPr>
          <a:xfrm>
            <a:off x="5906831" y="1770863"/>
            <a:ext cx="552256" cy="587478"/>
            <a:chOff x="5689003" y="1070675"/>
            <a:chExt cx="552256" cy="587478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5698475" y="1070675"/>
              <a:ext cx="542784" cy="587478"/>
              <a:chOff x="6699229" y="948360"/>
              <a:chExt cx="542784" cy="587478"/>
            </a:xfrm>
          </p:grpSpPr>
          <p:grpSp>
            <p:nvGrpSpPr>
              <p:cNvPr id="74" name="Gruppieren 73"/>
              <p:cNvGrpSpPr/>
              <p:nvPr/>
            </p:nvGrpSpPr>
            <p:grpSpPr>
              <a:xfrm>
                <a:off x="6699229" y="948360"/>
                <a:ext cx="542784" cy="574331"/>
                <a:chOff x="7158766" y="1284352"/>
                <a:chExt cx="542784" cy="574331"/>
              </a:xfrm>
            </p:grpSpPr>
            <p:sp>
              <p:nvSpPr>
                <p:cNvPr id="76" name="Textfeld 75"/>
                <p:cNvSpPr txBox="1"/>
                <p:nvPr/>
              </p:nvSpPr>
              <p:spPr>
                <a:xfrm>
                  <a:off x="7158766" y="1284352"/>
                  <a:ext cx="542784" cy="57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pPr>
                    <a:lnSpc>
                      <a:spcPts val="700"/>
                    </a:lnSpc>
                  </a:pPr>
                  <a:endParaRPr lang="de-DE" sz="3600" dirty="0" smtClean="0">
                    <a:sym typeface="Symbol" panose="05050102010706020507" pitchFamily="18" charset="2"/>
                  </a:endParaRPr>
                </a:p>
                <a:p>
                  <a:endParaRPr lang="de-DE" sz="3600" dirty="0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7215176" y="1348000"/>
                  <a:ext cx="319305" cy="2883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75" name="Gerade Verbindung mit Pfeil 74"/>
              <p:cNvCxnSpPr>
                <a:stCxn id="77" idx="2"/>
              </p:cNvCxnSpPr>
              <p:nvPr/>
            </p:nvCxnSpPr>
            <p:spPr>
              <a:xfrm>
                <a:off x="6915292" y="1300313"/>
                <a:ext cx="2104" cy="235525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5689003" y="1116428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 smtClean="0"/>
                <a:t>Laser</a:t>
              </a:r>
              <a:br>
                <a:rPr lang="de-DE" sz="800" i="1" dirty="0" smtClean="0"/>
              </a:br>
              <a:r>
                <a:rPr lang="de-DE" sz="800" i="1" dirty="0" err="1" smtClean="0"/>
                <a:t>source</a:t>
              </a:r>
              <a:endParaRPr lang="de-DE" sz="800" i="1" dirty="0"/>
            </a:p>
          </p:txBody>
        </p:sp>
      </p:grpSp>
      <p:grpSp>
        <p:nvGrpSpPr>
          <p:cNvPr id="152" name="Gruppieren 151"/>
          <p:cNvGrpSpPr/>
          <p:nvPr/>
        </p:nvGrpSpPr>
        <p:grpSpPr>
          <a:xfrm flipH="1">
            <a:off x="4622257" y="2314866"/>
            <a:ext cx="1862661" cy="2995569"/>
            <a:chOff x="5706941" y="2017952"/>
            <a:chExt cx="1862661" cy="2931919"/>
          </a:xfrm>
        </p:grpSpPr>
        <p:grpSp>
          <p:nvGrpSpPr>
            <p:cNvPr id="153" name="Gruppieren 152"/>
            <p:cNvGrpSpPr/>
            <p:nvPr/>
          </p:nvGrpSpPr>
          <p:grpSpPr>
            <a:xfrm rot="21449558">
              <a:off x="6096515" y="2017952"/>
              <a:ext cx="333003" cy="126360"/>
              <a:chOff x="3544829" y="1222873"/>
              <a:chExt cx="336501" cy="26881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 rot="751311">
              <a:off x="6400660" y="2091608"/>
              <a:ext cx="333003" cy="125637"/>
              <a:chOff x="3544829" y="1222873"/>
              <a:chExt cx="336501" cy="268815"/>
            </a:xfrm>
          </p:grpSpPr>
          <p:sp>
            <p:nvSpPr>
              <p:cNvPr id="197" name="Freihandform 19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Freihandform 19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 rot="1475904">
              <a:off x="6676523" y="2235613"/>
              <a:ext cx="333003" cy="125637"/>
              <a:chOff x="3544829" y="1222873"/>
              <a:chExt cx="336501" cy="268815"/>
            </a:xfrm>
          </p:grpSpPr>
          <p:sp>
            <p:nvSpPr>
              <p:cNvPr id="195" name="Freihandform 194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55"/>
            <p:cNvGrpSpPr/>
            <p:nvPr/>
          </p:nvGrpSpPr>
          <p:grpSpPr>
            <a:xfrm rot="2243450">
              <a:off x="6912218" y="2437143"/>
              <a:ext cx="333003" cy="126360"/>
              <a:chOff x="3544829" y="1222873"/>
              <a:chExt cx="336501" cy="268815"/>
            </a:xfrm>
          </p:grpSpPr>
          <p:sp>
            <p:nvSpPr>
              <p:cNvPr id="193" name="Freihandform 192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56"/>
            <p:cNvGrpSpPr/>
            <p:nvPr/>
          </p:nvGrpSpPr>
          <p:grpSpPr>
            <a:xfrm rot="3145203">
              <a:off x="7098540" y="2688822"/>
              <a:ext cx="333003" cy="125637"/>
              <a:chOff x="3544829" y="1222873"/>
              <a:chExt cx="336501" cy="268815"/>
            </a:xfrm>
          </p:grpSpPr>
          <p:sp>
            <p:nvSpPr>
              <p:cNvPr id="191" name="Freihandform 190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 rot="3869796">
              <a:off x="7217810" y="2976245"/>
              <a:ext cx="333003" cy="125637"/>
              <a:chOff x="3544829" y="1222873"/>
              <a:chExt cx="336501" cy="268815"/>
            </a:xfrm>
          </p:grpSpPr>
          <p:sp>
            <p:nvSpPr>
              <p:cNvPr id="189" name="Freihandform 188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 rot="18314220">
              <a:off x="6926977" y="3418946"/>
              <a:ext cx="788210" cy="497041"/>
              <a:chOff x="6114603" y="4832630"/>
              <a:chExt cx="788210" cy="497041"/>
            </a:xfrm>
          </p:grpSpPr>
          <p:grpSp>
            <p:nvGrpSpPr>
              <p:cNvPr id="180" name="Gruppieren 179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87" name="Freihandform 18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1" name="Gruppieren 180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85" name="Freihandform 18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83" name="Freihandform 18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0" name="Gruppieren 159"/>
            <p:cNvGrpSpPr/>
            <p:nvPr/>
          </p:nvGrpSpPr>
          <p:grpSpPr>
            <a:xfrm rot="20717953">
              <a:off x="6502002" y="4162855"/>
              <a:ext cx="788210" cy="497041"/>
              <a:chOff x="6114603" y="4832630"/>
              <a:chExt cx="788210" cy="497041"/>
            </a:xfrm>
          </p:grpSpPr>
          <p:grpSp>
            <p:nvGrpSpPr>
              <p:cNvPr id="171" name="Gruppieren 170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78" name="Freihandform 177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reihandform 178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76" name="Freihandform 17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ihandform 17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74" name="Freihandform 1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1" name="Gruppieren 160"/>
            <p:cNvGrpSpPr/>
            <p:nvPr/>
          </p:nvGrpSpPr>
          <p:grpSpPr>
            <a:xfrm rot="1433746">
              <a:off x="5706941" y="4452830"/>
              <a:ext cx="788210" cy="497041"/>
              <a:chOff x="6114603" y="4832630"/>
              <a:chExt cx="788210" cy="497041"/>
            </a:xfrm>
          </p:grpSpPr>
          <p:grpSp>
            <p:nvGrpSpPr>
              <p:cNvPr id="162" name="Gruppieren 161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169" name="Freihandform 168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167" name="Freihandform 166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Freihandform 167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165" name="Freihandform 16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Freihandform 16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375" name="Gerade Verbindung mit Pfeil 374"/>
          <p:cNvCxnSpPr/>
          <p:nvPr/>
        </p:nvCxnSpPr>
        <p:spPr>
          <a:xfrm flipV="1">
            <a:off x="8939512" y="2684659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Rechteck 1"/>
          <p:cNvSpPr>
            <a:spLocks noChangeArrowheads="1"/>
          </p:cNvSpPr>
          <p:nvPr/>
        </p:nvSpPr>
        <p:spPr bwMode="auto">
          <a:xfrm>
            <a:off x="1816537" y="4568375"/>
            <a:ext cx="2431706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Conflict !</a:t>
            </a:r>
            <a:endParaRPr lang="en-US" altLang="de-DE" sz="1400" dirty="0" smtClean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989741" y="3116083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>
            <a:off x="4726861" y="1667858"/>
            <a:ext cx="1310317" cy="666050"/>
            <a:chOff x="4696978" y="1673834"/>
            <a:chExt cx="1310317" cy="666050"/>
          </a:xfrm>
        </p:grpSpPr>
        <p:sp>
          <p:nvSpPr>
            <p:cNvPr id="14" name="Textfeld 13"/>
            <p:cNvSpPr txBox="1"/>
            <p:nvPr/>
          </p:nvSpPr>
          <p:spPr>
            <a:xfrm>
              <a:off x="4696978" y="1673834"/>
              <a:ext cx="111542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CC0000"/>
                  </a:solidFill>
                  <a:latin typeface="+mj-lt"/>
                </a:rPr>
                <a:t>Light to the left</a:t>
              </a:r>
              <a:r>
                <a:rPr lang="en-US" sz="1000" dirty="0" smtClean="0">
                  <a:solidFill>
                    <a:srgbClr val="CC0000"/>
                  </a:solidFill>
                  <a:latin typeface="+mj-lt"/>
                </a:rPr>
                <a:t>                      </a:t>
              </a:r>
              <a:r>
                <a:rPr lang="de-DE" sz="1200" dirty="0" smtClean="0">
                  <a:solidFill>
                    <a:srgbClr val="CC0000"/>
                  </a:solidFill>
                  <a:latin typeface="+mj-lt"/>
                </a:rPr>
                <a:t>v</a:t>
              </a:r>
              <a:r>
                <a:rPr lang="de-DE" sz="1200" baseline="-25000" dirty="0" smtClean="0">
                  <a:solidFill>
                    <a:srgbClr val="CC0000"/>
                  </a:solidFill>
                  <a:latin typeface="+mj-lt"/>
                </a:rPr>
                <a:t>1 </a:t>
              </a:r>
              <a:r>
                <a:rPr lang="de-DE" sz="1200" dirty="0" smtClean="0">
                  <a:solidFill>
                    <a:srgbClr val="CC0000"/>
                  </a:solidFill>
                  <a:latin typeface="+mj-lt"/>
                </a:rPr>
                <a:t>&lt; c</a:t>
              </a:r>
              <a:endParaRPr lang="de-DE" sz="1200" dirty="0">
                <a:solidFill>
                  <a:srgbClr val="CC0000"/>
                </a:solidFill>
                <a:latin typeface="+mj-lt"/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5671418" y="2030168"/>
              <a:ext cx="335877" cy="309716"/>
            </a:xfrm>
            <a:prstGeom prst="line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uppieren 233"/>
          <p:cNvGrpSpPr/>
          <p:nvPr/>
        </p:nvGrpSpPr>
        <p:grpSpPr>
          <a:xfrm>
            <a:off x="6311271" y="1658555"/>
            <a:ext cx="1339195" cy="719190"/>
            <a:chOff x="4624749" y="1649914"/>
            <a:chExt cx="1235974" cy="719190"/>
          </a:xfrm>
        </p:grpSpPr>
        <p:sp>
          <p:nvSpPr>
            <p:cNvPr id="235" name="Textfeld 234"/>
            <p:cNvSpPr txBox="1"/>
            <p:nvPr/>
          </p:nvSpPr>
          <p:spPr>
            <a:xfrm>
              <a:off x="4747075" y="1649914"/>
              <a:ext cx="111364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Light to the right</a:t>
              </a: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1000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  <a:r>
                <a:rPr lang="de-DE" sz="12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v</a:t>
              </a:r>
              <a:r>
                <a:rPr lang="de-DE" sz="1200" baseline="-250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2</a:t>
              </a:r>
              <a:r>
                <a:rPr lang="de-DE" sz="12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&gt; c</a:t>
              </a:r>
              <a:r>
                <a:rPr lang="de-DE" sz="1200" baseline="-250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 </a:t>
              </a:r>
              <a:endParaRPr lang="de-DE" sz="12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236" name="Gerader Verbinder 235"/>
            <p:cNvCxnSpPr/>
            <p:nvPr/>
          </p:nvCxnSpPr>
          <p:spPr>
            <a:xfrm flipH="1">
              <a:off x="4624749" y="2081164"/>
              <a:ext cx="344296" cy="287940"/>
            </a:xfrm>
            <a:prstGeom prst="line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echteck 1"/>
          <p:cNvSpPr>
            <a:spLocks noChangeArrowheads="1"/>
          </p:cNvSpPr>
          <p:nvPr/>
        </p:nvSpPr>
        <p:spPr bwMode="auto">
          <a:xfrm>
            <a:off x="998461" y="1493277"/>
            <a:ext cx="21293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u="sng" dirty="0" smtClean="0"/>
              <a:t>Result: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>
                <a:solidFill>
                  <a:srgbClr val="0070C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de-DE" sz="1400" dirty="0" smtClean="0"/>
              <a:t> &lt; </a:t>
            </a:r>
            <a:r>
              <a:rPr lang="en-US" altLang="de-DE" sz="1400" dirty="0" smtClean="0">
                <a:solidFill>
                  <a:srgbClr val="C00000"/>
                </a:solidFill>
              </a:rPr>
              <a:t>T</a:t>
            </a:r>
            <a:r>
              <a:rPr lang="en-US" altLang="de-DE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de-DE" sz="1400" dirty="0" smtClean="0"/>
              <a:t/>
            </a:r>
            <a:br>
              <a:rPr lang="en-US" altLang="de-DE" sz="1400" dirty="0" smtClean="0"/>
            </a:br>
            <a:r>
              <a:rPr lang="en-US" altLang="de-DE" sz="1400" dirty="0" smtClean="0"/>
              <a:t>for an observer on Earth</a:t>
            </a:r>
          </a:p>
        </p:txBody>
      </p:sp>
      <p:grpSp>
        <p:nvGrpSpPr>
          <p:cNvPr id="130" name="Group 3"/>
          <p:cNvGrpSpPr>
            <a:grpSpLocks/>
          </p:cNvGrpSpPr>
          <p:nvPr/>
        </p:nvGrpSpPr>
        <p:grpSpPr bwMode="auto">
          <a:xfrm>
            <a:off x="1585826" y="16327"/>
            <a:ext cx="9144001" cy="1012825"/>
            <a:chOff x="0" y="0"/>
            <a:chExt cx="5760" cy="638"/>
          </a:xfrm>
        </p:grpSpPr>
        <p:pic>
          <p:nvPicPr>
            <p:cNvPr id="13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3" name="Group 1046"/>
          <p:cNvGrpSpPr>
            <a:grpSpLocks/>
          </p:cNvGrpSpPr>
          <p:nvPr/>
        </p:nvGrpSpPr>
        <p:grpSpPr bwMode="auto">
          <a:xfrm>
            <a:off x="1526082" y="28009"/>
            <a:ext cx="9144000" cy="1012825"/>
            <a:chOff x="0" y="0"/>
            <a:chExt cx="5760" cy="638"/>
          </a:xfrm>
        </p:grpSpPr>
        <p:pic>
          <p:nvPicPr>
            <p:cNvPr id="13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7" name="Gruppieren 226"/>
          <p:cNvGrpSpPr/>
          <p:nvPr/>
        </p:nvGrpSpPr>
        <p:grpSpPr>
          <a:xfrm>
            <a:off x="5759928" y="2320121"/>
            <a:ext cx="1862661" cy="2973420"/>
            <a:chOff x="5731312" y="2339974"/>
            <a:chExt cx="1862661" cy="2973420"/>
          </a:xfrm>
        </p:grpSpPr>
        <p:grpSp>
          <p:nvGrpSpPr>
            <p:cNvPr id="228" name="Gruppieren 227"/>
            <p:cNvGrpSpPr/>
            <p:nvPr/>
          </p:nvGrpSpPr>
          <p:grpSpPr>
            <a:xfrm>
              <a:off x="6102787" y="2339974"/>
              <a:ext cx="931110" cy="347807"/>
              <a:chOff x="6102787" y="2339974"/>
              <a:chExt cx="931110" cy="347807"/>
            </a:xfrm>
          </p:grpSpPr>
          <p:grpSp>
            <p:nvGrpSpPr>
              <p:cNvPr id="272" name="Gruppieren 271"/>
              <p:cNvGrpSpPr/>
              <p:nvPr/>
            </p:nvGrpSpPr>
            <p:grpSpPr>
              <a:xfrm>
                <a:off x="6102787" y="2339974"/>
                <a:ext cx="655247" cy="201745"/>
                <a:chOff x="6102787" y="2339974"/>
                <a:chExt cx="655247" cy="201745"/>
              </a:xfrm>
            </p:grpSpPr>
            <p:grpSp>
              <p:nvGrpSpPr>
                <p:cNvPr id="276" name="Gruppieren 275"/>
                <p:cNvGrpSpPr/>
                <p:nvPr/>
              </p:nvGrpSpPr>
              <p:grpSpPr>
                <a:xfrm rot="21449558">
                  <a:off x="6102787" y="2339974"/>
                  <a:ext cx="351111" cy="128166"/>
                  <a:chOff x="3544829" y="1222873"/>
                  <a:chExt cx="336501" cy="268815"/>
                </a:xfrm>
              </p:grpSpPr>
              <p:sp>
                <p:nvSpPr>
                  <p:cNvPr id="280" name="Freihandform 279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81" name="Freihandform 280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77" name="Gruppieren 276"/>
                <p:cNvGrpSpPr/>
                <p:nvPr/>
              </p:nvGrpSpPr>
              <p:grpSpPr>
                <a:xfrm rot="751311">
                  <a:off x="6425031" y="2414287"/>
                  <a:ext cx="333003" cy="127432"/>
                  <a:chOff x="3544829" y="1222873"/>
                  <a:chExt cx="336501" cy="268815"/>
                </a:xfrm>
              </p:grpSpPr>
              <p:sp>
                <p:nvSpPr>
                  <p:cNvPr id="278" name="Freihandform 277"/>
                  <p:cNvSpPr/>
                  <p:nvPr/>
                </p:nvSpPr>
                <p:spPr>
                  <a:xfrm>
                    <a:off x="3544829" y="1222873"/>
                    <a:ext cx="171554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9" name="Freihandform 278"/>
                  <p:cNvSpPr/>
                  <p:nvPr/>
                </p:nvSpPr>
                <p:spPr>
                  <a:xfrm rot="600000" flipV="1">
                    <a:off x="3702294" y="1362059"/>
                    <a:ext cx="179036" cy="129629"/>
                  </a:xfrm>
                  <a:custGeom>
                    <a:avLst/>
                    <a:gdLst>
                      <a:gd name="connsiteX0" fmla="*/ 0 w 412955"/>
                      <a:gd name="connsiteY0" fmla="*/ 447449 h 447449"/>
                      <a:gd name="connsiteX1" fmla="*/ 34413 w 412955"/>
                      <a:gd name="connsiteY1" fmla="*/ 334378 h 447449"/>
                      <a:gd name="connsiteX2" fmla="*/ 71284 w 412955"/>
                      <a:gd name="connsiteY2" fmla="*/ 221307 h 447449"/>
                      <a:gd name="connsiteX3" fmla="*/ 132736 w 412955"/>
                      <a:gd name="connsiteY3" fmla="*/ 78739 h 447449"/>
                      <a:gd name="connsiteX4" fmla="*/ 204019 w 412955"/>
                      <a:gd name="connsiteY4" fmla="*/ 81 h 447449"/>
                      <a:gd name="connsiteX5" fmla="*/ 287594 w 412955"/>
                      <a:gd name="connsiteY5" fmla="*/ 66449 h 447449"/>
                      <a:gd name="connsiteX6" fmla="*/ 344129 w 412955"/>
                      <a:gd name="connsiteY6" fmla="*/ 189352 h 447449"/>
                      <a:gd name="connsiteX7" fmla="*/ 376084 w 412955"/>
                      <a:gd name="connsiteY7" fmla="*/ 299965 h 447449"/>
                      <a:gd name="connsiteX8" fmla="*/ 412955 w 412955"/>
                      <a:gd name="connsiteY8" fmla="*/ 440075 h 447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955" h="447449">
                        <a:moveTo>
                          <a:pt x="0" y="447449"/>
                        </a:moveTo>
                        <a:cubicBezTo>
                          <a:pt x="11471" y="409758"/>
                          <a:pt x="22532" y="372068"/>
                          <a:pt x="34413" y="334378"/>
                        </a:cubicBezTo>
                        <a:cubicBezTo>
                          <a:pt x="46294" y="296688"/>
                          <a:pt x="54897" y="263913"/>
                          <a:pt x="71284" y="221307"/>
                        </a:cubicBezTo>
                        <a:cubicBezTo>
                          <a:pt x="87671" y="178700"/>
                          <a:pt x="110614" y="115610"/>
                          <a:pt x="132736" y="78739"/>
                        </a:cubicBezTo>
                        <a:cubicBezTo>
                          <a:pt x="154859" y="41868"/>
                          <a:pt x="178209" y="2129"/>
                          <a:pt x="204019" y="81"/>
                        </a:cubicBezTo>
                        <a:cubicBezTo>
                          <a:pt x="229829" y="-1967"/>
                          <a:pt x="264242" y="34904"/>
                          <a:pt x="287594" y="66449"/>
                        </a:cubicBezTo>
                        <a:cubicBezTo>
                          <a:pt x="310946" y="97994"/>
                          <a:pt x="329381" y="150433"/>
                          <a:pt x="344129" y="189352"/>
                        </a:cubicBezTo>
                        <a:cubicBezTo>
                          <a:pt x="358877" y="228271"/>
                          <a:pt x="364613" y="258178"/>
                          <a:pt x="376084" y="299965"/>
                        </a:cubicBezTo>
                        <a:cubicBezTo>
                          <a:pt x="387555" y="341752"/>
                          <a:pt x="400255" y="390913"/>
                          <a:pt x="412955" y="44007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273" name="Gruppieren 272"/>
              <p:cNvGrpSpPr/>
              <p:nvPr/>
            </p:nvGrpSpPr>
            <p:grpSpPr>
              <a:xfrm rot="1475904">
                <a:off x="6700894" y="2560349"/>
                <a:ext cx="333003" cy="127432"/>
                <a:chOff x="3544829" y="1222873"/>
                <a:chExt cx="336501" cy="268815"/>
              </a:xfrm>
            </p:grpSpPr>
            <p:sp>
              <p:nvSpPr>
                <p:cNvPr id="274" name="Freihandform 27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Freihandform 27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29" name="Gruppieren 228"/>
            <p:cNvGrpSpPr/>
            <p:nvPr/>
          </p:nvGrpSpPr>
          <p:grpSpPr>
            <a:xfrm rot="2243450">
              <a:off x="6936589" y="2764759"/>
              <a:ext cx="333003" cy="128166"/>
              <a:chOff x="3544829" y="1222873"/>
              <a:chExt cx="336501" cy="268815"/>
            </a:xfrm>
          </p:grpSpPr>
          <p:sp>
            <p:nvSpPr>
              <p:cNvPr id="270" name="Freihandform 269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Freihandform 270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229"/>
            <p:cNvGrpSpPr/>
            <p:nvPr/>
          </p:nvGrpSpPr>
          <p:grpSpPr>
            <a:xfrm rot="3145203">
              <a:off x="7120532" y="3020932"/>
              <a:ext cx="337762" cy="125637"/>
              <a:chOff x="3544829" y="1222873"/>
              <a:chExt cx="336501" cy="268815"/>
            </a:xfrm>
          </p:grpSpPr>
          <p:sp>
            <p:nvSpPr>
              <p:cNvPr id="268" name="Freihandform 267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230"/>
            <p:cNvGrpSpPr/>
            <p:nvPr/>
          </p:nvGrpSpPr>
          <p:grpSpPr>
            <a:xfrm rot="3869796">
              <a:off x="7239802" y="3312463"/>
              <a:ext cx="337762" cy="125637"/>
              <a:chOff x="3544829" y="1222873"/>
              <a:chExt cx="336501" cy="268815"/>
            </a:xfrm>
          </p:grpSpPr>
          <p:sp>
            <p:nvSpPr>
              <p:cNvPr id="266" name="Freihandform 265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231"/>
            <p:cNvGrpSpPr/>
            <p:nvPr/>
          </p:nvGrpSpPr>
          <p:grpSpPr>
            <a:xfrm rot="18314220">
              <a:off x="6945716" y="3764143"/>
              <a:ext cx="799473" cy="497041"/>
              <a:chOff x="6114603" y="4832630"/>
              <a:chExt cx="788210" cy="497041"/>
            </a:xfrm>
          </p:grpSpPr>
          <p:grpSp>
            <p:nvGrpSpPr>
              <p:cNvPr id="257" name="Gruppieren 256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64" name="Freihandform 26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5" name="Freihandform 26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8" name="Gruppieren 257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62" name="Freihandform 26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3" name="Freihandform 26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9" name="Gruppieren 258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60" name="Freihandform 259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1" name="Freihandform 260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3" name="Gruppieren 232"/>
            <p:cNvGrpSpPr/>
            <p:nvPr/>
          </p:nvGrpSpPr>
          <p:grpSpPr>
            <a:xfrm rot="20717953">
              <a:off x="6526373" y="4515132"/>
              <a:ext cx="788210" cy="504144"/>
              <a:chOff x="6114603" y="4832630"/>
              <a:chExt cx="788210" cy="497041"/>
            </a:xfrm>
          </p:grpSpPr>
          <p:grpSp>
            <p:nvGrpSpPr>
              <p:cNvPr id="248" name="Gruppieren 24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55" name="Freihandform 254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6" name="Freihandform 255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9" name="Gruppieren 248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53" name="Freihandform 252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Freihandform 253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0" name="Gruppieren 249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51" name="Freihandform 250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2" name="Freihandform 251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37" name="Gruppieren 236"/>
            <p:cNvGrpSpPr/>
            <p:nvPr/>
          </p:nvGrpSpPr>
          <p:grpSpPr>
            <a:xfrm rot="1433746">
              <a:off x="5731312" y="4809250"/>
              <a:ext cx="788210" cy="504144"/>
              <a:chOff x="6114603" y="4832630"/>
              <a:chExt cx="788210" cy="497041"/>
            </a:xfrm>
          </p:grpSpPr>
          <p:grpSp>
            <p:nvGrpSpPr>
              <p:cNvPr id="238" name="Gruppieren 237"/>
              <p:cNvGrpSpPr/>
              <p:nvPr/>
            </p:nvGrpSpPr>
            <p:grpSpPr>
              <a:xfrm rot="7880662">
                <a:off x="6673131" y="4935952"/>
                <a:ext cx="333003" cy="126360"/>
                <a:chOff x="3544829" y="1222873"/>
                <a:chExt cx="336501" cy="268815"/>
              </a:xfrm>
            </p:grpSpPr>
            <p:sp>
              <p:nvSpPr>
                <p:cNvPr id="246" name="Freihandform 245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Freihandform 246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0" name="Gruppieren 239"/>
              <p:cNvGrpSpPr/>
              <p:nvPr/>
            </p:nvGrpSpPr>
            <p:grpSpPr>
              <a:xfrm rot="8782415">
                <a:off x="6409566" y="5104865"/>
                <a:ext cx="333003" cy="125637"/>
                <a:chOff x="3544829" y="1222873"/>
                <a:chExt cx="336501" cy="268815"/>
              </a:xfrm>
            </p:grpSpPr>
            <p:sp>
              <p:nvSpPr>
                <p:cNvPr id="244" name="Freihandform 243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5" name="Freihandform 244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240"/>
              <p:cNvGrpSpPr/>
              <p:nvPr/>
            </p:nvGrpSpPr>
            <p:grpSpPr>
              <a:xfrm rot="9507008">
                <a:off x="6114603" y="5204034"/>
                <a:ext cx="333003" cy="125637"/>
                <a:chOff x="3544829" y="1222873"/>
                <a:chExt cx="336501" cy="268815"/>
              </a:xfrm>
            </p:grpSpPr>
            <p:sp>
              <p:nvSpPr>
                <p:cNvPr id="242" name="Freihandform 241"/>
                <p:cNvSpPr/>
                <p:nvPr/>
              </p:nvSpPr>
              <p:spPr>
                <a:xfrm>
                  <a:off x="3544829" y="1222873"/>
                  <a:ext cx="171554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3" name="Freihandform 242"/>
                <p:cNvSpPr/>
                <p:nvPr/>
              </p:nvSpPr>
              <p:spPr>
                <a:xfrm rot="600000" flipV="1">
                  <a:off x="3702294" y="1362059"/>
                  <a:ext cx="179036" cy="129629"/>
                </a:xfrm>
                <a:custGeom>
                  <a:avLst/>
                  <a:gdLst>
                    <a:gd name="connsiteX0" fmla="*/ 0 w 412955"/>
                    <a:gd name="connsiteY0" fmla="*/ 447449 h 447449"/>
                    <a:gd name="connsiteX1" fmla="*/ 34413 w 412955"/>
                    <a:gd name="connsiteY1" fmla="*/ 334378 h 447449"/>
                    <a:gd name="connsiteX2" fmla="*/ 71284 w 412955"/>
                    <a:gd name="connsiteY2" fmla="*/ 221307 h 447449"/>
                    <a:gd name="connsiteX3" fmla="*/ 132736 w 412955"/>
                    <a:gd name="connsiteY3" fmla="*/ 78739 h 447449"/>
                    <a:gd name="connsiteX4" fmla="*/ 204019 w 412955"/>
                    <a:gd name="connsiteY4" fmla="*/ 81 h 447449"/>
                    <a:gd name="connsiteX5" fmla="*/ 287594 w 412955"/>
                    <a:gd name="connsiteY5" fmla="*/ 66449 h 447449"/>
                    <a:gd name="connsiteX6" fmla="*/ 344129 w 412955"/>
                    <a:gd name="connsiteY6" fmla="*/ 189352 h 447449"/>
                    <a:gd name="connsiteX7" fmla="*/ 376084 w 412955"/>
                    <a:gd name="connsiteY7" fmla="*/ 299965 h 447449"/>
                    <a:gd name="connsiteX8" fmla="*/ 412955 w 412955"/>
                    <a:gd name="connsiteY8" fmla="*/ 440075 h 44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2955" h="447449">
                      <a:moveTo>
                        <a:pt x="0" y="447449"/>
                      </a:moveTo>
                      <a:cubicBezTo>
                        <a:pt x="11471" y="409758"/>
                        <a:pt x="22532" y="372068"/>
                        <a:pt x="34413" y="334378"/>
                      </a:cubicBezTo>
                      <a:cubicBezTo>
                        <a:pt x="46294" y="296688"/>
                        <a:pt x="54897" y="263913"/>
                        <a:pt x="71284" y="221307"/>
                      </a:cubicBezTo>
                      <a:cubicBezTo>
                        <a:pt x="87671" y="178700"/>
                        <a:pt x="110614" y="115610"/>
                        <a:pt x="132736" y="78739"/>
                      </a:cubicBezTo>
                      <a:cubicBezTo>
                        <a:pt x="154859" y="41868"/>
                        <a:pt x="178209" y="2129"/>
                        <a:pt x="204019" y="81"/>
                      </a:cubicBezTo>
                      <a:cubicBezTo>
                        <a:pt x="229829" y="-1967"/>
                        <a:pt x="264242" y="34904"/>
                        <a:pt x="287594" y="66449"/>
                      </a:cubicBezTo>
                      <a:cubicBezTo>
                        <a:pt x="310946" y="97994"/>
                        <a:pt x="329381" y="150433"/>
                        <a:pt x="344129" y="189352"/>
                      </a:cubicBezTo>
                      <a:cubicBezTo>
                        <a:pt x="358877" y="228271"/>
                        <a:pt x="364613" y="258178"/>
                        <a:pt x="376084" y="299965"/>
                      </a:cubicBezTo>
                      <a:cubicBezTo>
                        <a:pt x="387555" y="341752"/>
                        <a:pt x="400255" y="390913"/>
                        <a:pt x="412955" y="44007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" name="Rechteck 1"/>
          <p:cNvSpPr/>
          <p:nvPr/>
        </p:nvSpPr>
        <p:spPr>
          <a:xfrm>
            <a:off x="5697167" y="4851416"/>
            <a:ext cx="939988" cy="55807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7717524" y="3056611"/>
            <a:ext cx="167260" cy="1008404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rgbClr val="00206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72632" y="3402360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Rotation to the left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6" name="Textfeld 285"/>
          <p:cNvSpPr txBox="1"/>
          <p:nvPr/>
        </p:nvSpPr>
        <p:spPr>
          <a:xfrm>
            <a:off x="6769023" y="520627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Interference detector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87" name="Gruppieren 286"/>
          <p:cNvGrpSpPr/>
          <p:nvPr/>
        </p:nvGrpSpPr>
        <p:grpSpPr>
          <a:xfrm>
            <a:off x="4366777" y="3211125"/>
            <a:ext cx="280778" cy="246153"/>
            <a:chOff x="5501329" y="4583611"/>
            <a:chExt cx="473995" cy="473373"/>
          </a:xfrm>
        </p:grpSpPr>
        <p:sp>
          <p:nvSpPr>
            <p:cNvPr id="288" name="Ellipse 287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9" name="Gerader Verbinder 288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r Verbinder 289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r Verbinder 290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r Verbinder 291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r Verbinder 292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r Verbinder 293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/>
          <p:cNvGrpSpPr/>
          <p:nvPr/>
        </p:nvGrpSpPr>
        <p:grpSpPr>
          <a:xfrm>
            <a:off x="4399967" y="4115739"/>
            <a:ext cx="279134" cy="262459"/>
            <a:chOff x="5501329" y="4583611"/>
            <a:chExt cx="473995" cy="473373"/>
          </a:xfrm>
        </p:grpSpPr>
        <p:sp>
          <p:nvSpPr>
            <p:cNvPr id="296" name="Ellipse 295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7" name="Gerader Verbinder 296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r Verbinder 297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r Verbinder 298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r Verbinder 300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r Verbinder 301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Freihandform 302"/>
          <p:cNvSpPr/>
          <p:nvPr/>
        </p:nvSpPr>
        <p:spPr>
          <a:xfrm rot="11040000">
            <a:off x="4050491" y="3369794"/>
            <a:ext cx="167260" cy="1008404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rgbClr val="00206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5" name="Textfeld 304"/>
          <p:cNvSpPr txBox="1"/>
          <p:nvPr/>
        </p:nvSpPr>
        <p:spPr>
          <a:xfrm>
            <a:off x="2261690" y="2828125"/>
            <a:ext cx="111542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C0000"/>
                </a:solidFill>
                <a:latin typeface="+mj-lt"/>
              </a:rPr>
              <a:t>Light to the left</a:t>
            </a:r>
            <a:r>
              <a:rPr lang="en-US" sz="1000" dirty="0" smtClean="0">
                <a:solidFill>
                  <a:srgbClr val="CC0000"/>
                </a:solidFill>
                <a:latin typeface="+mj-lt"/>
              </a:rPr>
              <a:t>                      </a:t>
            </a:r>
            <a:r>
              <a:rPr lang="de-DE" sz="1200" dirty="0" smtClean="0">
                <a:solidFill>
                  <a:srgbClr val="CC0000"/>
                </a:solidFill>
                <a:latin typeface="+mj-lt"/>
              </a:rPr>
              <a:t>c</a:t>
            </a:r>
            <a:r>
              <a:rPr lang="de-DE" sz="1200" baseline="-25000" dirty="0" smtClean="0">
                <a:solidFill>
                  <a:srgbClr val="CC0000"/>
                </a:solidFill>
                <a:latin typeface="+mj-lt"/>
              </a:rPr>
              <a:t>1 </a:t>
            </a:r>
            <a:r>
              <a:rPr lang="de-DE" sz="1200" dirty="0" smtClean="0">
                <a:solidFill>
                  <a:srgbClr val="CC0000"/>
                </a:solidFill>
                <a:latin typeface="+mj-lt"/>
              </a:rPr>
              <a:t>= c - v</a:t>
            </a:r>
            <a:endParaRPr lang="de-DE" sz="1200" dirty="0">
              <a:solidFill>
                <a:srgbClr val="CC0000"/>
              </a:solidFill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038171" y="3045425"/>
            <a:ext cx="1059838" cy="799674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523359" y="3123432"/>
            <a:ext cx="28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R</a:t>
            </a:r>
            <a:endParaRPr lang="de-DE" sz="1600" dirty="0">
              <a:latin typeface="+mj-lt"/>
            </a:endParaRPr>
          </a:p>
        </p:txBody>
      </p:sp>
      <p:sp>
        <p:nvSpPr>
          <p:cNvPr id="201" name="Rectangle 2"/>
          <p:cNvSpPr>
            <a:spLocks noChangeArrowheads="1"/>
          </p:cNvSpPr>
          <p:nvPr/>
        </p:nvSpPr>
        <p:spPr bwMode="auto">
          <a:xfrm>
            <a:off x="4850486" y="1035153"/>
            <a:ext cx="2416463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/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    </a:t>
            </a:r>
            <a:r>
              <a:rPr lang="de-DE" altLang="de-DE" sz="1800" dirty="0" err="1" smtClean="0">
                <a:solidFill>
                  <a:srgbClr val="002060"/>
                </a:solidFill>
              </a:rPr>
              <a:t>Sagnac</a:t>
            </a:r>
            <a:r>
              <a:rPr lang="de-DE" altLang="de-DE" sz="1800" dirty="0" smtClean="0">
                <a:solidFill>
                  <a:srgbClr val="002060"/>
                </a:solidFill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</a:rPr>
              <a:t>gyroscope</a:t>
            </a:r>
            <a:r>
              <a:rPr lang="de-DE" altLang="de-DE" sz="1800" dirty="0">
                <a:solidFill>
                  <a:srgbClr val="000000"/>
                </a:solidFill>
              </a:rPr>
              <a:t/>
            </a:r>
            <a:br>
              <a:rPr lang="de-DE" altLang="de-DE" sz="1800" dirty="0">
                <a:solidFill>
                  <a:srgbClr val="000000"/>
                </a:solidFill>
              </a:rPr>
            </a:br>
            <a:endParaRPr lang="de-DE" alt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17" grpId="0" animBg="1"/>
      <p:bldP spid="377" grpId="0"/>
      <p:bldP spid="2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mtClean="0"/>
              <a:t>/gravity</a:t>
            </a:r>
          </a:p>
        </p:txBody>
      </p:sp>
      <p:sp>
        <p:nvSpPr>
          <p:cNvPr id="266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7E4EE-8A17-4E74-81C2-020DB0BDAC28}" type="slidenum">
              <a:rPr lang="de-DE" altLang="de-DE" smtClean="0"/>
              <a:pPr/>
              <a:t>97</a:t>
            </a:fld>
            <a:endParaRPr lang="de-DE" altLang="de-DE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481364" y="5590949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de-DE" sz="1600" b="1" dirty="0">
                <a:solidFill>
                  <a:schemeClr val="tx2"/>
                </a:solidFill>
              </a:rPr>
              <a:t>‘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296400" y="6400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9448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DE" altLang="de-DE" sz="3600" b="1">
              <a:solidFill>
                <a:schemeClr val="tx2"/>
              </a:solidFill>
            </a:endParaRPr>
          </a:p>
        </p:txBody>
      </p:sp>
      <p:grpSp>
        <p:nvGrpSpPr>
          <p:cNvPr id="26632" name="Group 6"/>
          <p:cNvGrpSpPr>
            <a:grpSpLocks/>
          </p:cNvGrpSpPr>
          <p:nvPr/>
        </p:nvGrpSpPr>
        <p:grpSpPr bwMode="auto">
          <a:xfrm>
            <a:off x="1524000" y="6038699"/>
            <a:ext cx="9144000" cy="873125"/>
            <a:chOff x="0" y="3770"/>
            <a:chExt cx="5760" cy="550"/>
          </a:xfrm>
        </p:grpSpPr>
        <p:pic>
          <p:nvPicPr>
            <p:cNvPr id="26638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7C5935A2-0E56-4031-BD23-1C716BB54504}" type="slidenum">
                <a:rPr lang="de-DE" altLang="de-DE" sz="1600" b="1">
                  <a:solidFill>
                    <a:srgbClr val="009999"/>
                  </a:solidFill>
                </a:rPr>
                <a:pPr eaLnBrk="1" hangingPunct="1">
                  <a:spcBef>
                    <a:spcPct val="20000"/>
                  </a:spcBef>
                </a:pPr>
                <a:t>97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4383355" y="1359429"/>
            <a:ext cx="518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de-DE" b="1">
                <a:solidFill>
                  <a:schemeClr val="tx2"/>
                </a:solidFill>
              </a:rPr>
              <a:t> </a:t>
            </a:r>
            <a:endParaRPr lang="de-DE" altLang="de-DE" b="1">
              <a:solidFill>
                <a:schemeClr val="tx2"/>
              </a:solidFill>
            </a:endParaRPr>
          </a:p>
        </p:txBody>
      </p:sp>
      <p:cxnSp>
        <p:nvCxnSpPr>
          <p:cNvPr id="375" name="Gerade Verbindung mit Pfeil 374"/>
          <p:cNvCxnSpPr/>
          <p:nvPr/>
        </p:nvCxnSpPr>
        <p:spPr>
          <a:xfrm flipV="1">
            <a:off x="6605144" y="2707185"/>
            <a:ext cx="262089" cy="49367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Rechteck 1"/>
          <p:cNvSpPr>
            <a:spLocks noChangeArrowheads="1"/>
          </p:cNvSpPr>
          <p:nvPr/>
        </p:nvSpPr>
        <p:spPr bwMode="auto">
          <a:xfrm>
            <a:off x="7556409" y="2173470"/>
            <a:ext cx="347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200" dirty="0" smtClean="0"/>
              <a:t>Rotation of the optical fiber and of the observer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4989741" y="3116083"/>
            <a:ext cx="210067" cy="46520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hteck 1"/>
          <p:cNvSpPr>
            <a:spLocks noChangeArrowheads="1"/>
          </p:cNvSpPr>
          <p:nvPr/>
        </p:nvSpPr>
        <p:spPr bwMode="auto">
          <a:xfrm>
            <a:off x="5837923" y="5633740"/>
            <a:ext cx="13362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b="1" u="sng" dirty="0" smtClean="0"/>
              <a:t>Delta is  +/- v</a:t>
            </a:r>
            <a:endParaRPr lang="en-US" altLang="de-DE" sz="1400" b="1" dirty="0" smtClean="0"/>
          </a:p>
        </p:txBody>
      </p:sp>
      <p:grpSp>
        <p:nvGrpSpPr>
          <p:cNvPr id="130" name="Group 3"/>
          <p:cNvGrpSpPr>
            <a:grpSpLocks/>
          </p:cNvGrpSpPr>
          <p:nvPr/>
        </p:nvGrpSpPr>
        <p:grpSpPr bwMode="auto">
          <a:xfrm>
            <a:off x="1585826" y="16327"/>
            <a:ext cx="9144001" cy="1012825"/>
            <a:chOff x="0" y="0"/>
            <a:chExt cx="5760" cy="638"/>
          </a:xfrm>
        </p:grpSpPr>
        <p:pic>
          <p:nvPicPr>
            <p:cNvPr id="131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33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34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Freihandform 5"/>
          <p:cNvSpPr/>
          <p:nvPr/>
        </p:nvSpPr>
        <p:spPr>
          <a:xfrm rot="-1740000">
            <a:off x="7239221" y="2530523"/>
            <a:ext cx="122613" cy="817235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7" name="Gruppieren 286"/>
          <p:cNvGrpSpPr/>
          <p:nvPr/>
        </p:nvGrpSpPr>
        <p:grpSpPr>
          <a:xfrm>
            <a:off x="4366777" y="3211125"/>
            <a:ext cx="280778" cy="246153"/>
            <a:chOff x="5501329" y="4583611"/>
            <a:chExt cx="473995" cy="473373"/>
          </a:xfrm>
        </p:grpSpPr>
        <p:sp>
          <p:nvSpPr>
            <p:cNvPr id="288" name="Ellipse 287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9" name="Gerader Verbinder 288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r Verbinder 289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r Verbinder 290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r Verbinder 291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r Verbinder 292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r Verbinder 293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ieren 294"/>
          <p:cNvGrpSpPr/>
          <p:nvPr/>
        </p:nvGrpSpPr>
        <p:grpSpPr>
          <a:xfrm>
            <a:off x="4399967" y="4115739"/>
            <a:ext cx="279134" cy="262459"/>
            <a:chOff x="5501329" y="4583611"/>
            <a:chExt cx="473995" cy="473373"/>
          </a:xfrm>
        </p:grpSpPr>
        <p:sp>
          <p:nvSpPr>
            <p:cNvPr id="296" name="Ellipse 295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7" name="Gerader Verbinder 296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r Verbinder 297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r Verbinder 298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r Verbinder 300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r Verbinder 301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5" name="Textfeld 304"/>
          <p:cNvSpPr txBox="1"/>
          <p:nvPr/>
        </p:nvSpPr>
        <p:spPr>
          <a:xfrm>
            <a:off x="3023631" y="1610485"/>
            <a:ext cx="12120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93300"/>
                </a:solidFill>
                <a:latin typeface="+mj-lt"/>
              </a:rPr>
              <a:t>Light to the right</a:t>
            </a:r>
            <a:r>
              <a:rPr lang="en-US" sz="1000" dirty="0" smtClean="0">
                <a:solidFill>
                  <a:srgbClr val="993300"/>
                </a:solidFill>
                <a:latin typeface="+mj-lt"/>
              </a:rPr>
              <a:t>         </a:t>
            </a:r>
            <a:r>
              <a:rPr lang="de-DE" sz="1200" dirty="0" smtClean="0">
                <a:solidFill>
                  <a:srgbClr val="993300"/>
                </a:solidFill>
                <a:latin typeface="+mj-lt"/>
              </a:rPr>
              <a:t>c</a:t>
            </a:r>
            <a:r>
              <a:rPr lang="de-DE" sz="1200" baseline="-25000" dirty="0" smtClean="0">
                <a:solidFill>
                  <a:srgbClr val="993300"/>
                </a:solidFill>
                <a:latin typeface="+mj-lt"/>
              </a:rPr>
              <a:t>1 </a:t>
            </a:r>
            <a:r>
              <a:rPr lang="de-DE" sz="1200" dirty="0" smtClean="0">
                <a:solidFill>
                  <a:srgbClr val="993300"/>
                </a:solidFill>
                <a:latin typeface="+mj-lt"/>
              </a:rPr>
              <a:t>= c</a:t>
            </a:r>
            <a:r>
              <a:rPr lang="de-DE" sz="1200" dirty="0">
                <a:solidFill>
                  <a:srgbClr val="993300"/>
                </a:solidFill>
                <a:latin typeface="+mj-lt"/>
              </a:rPr>
              <a:t> </a:t>
            </a:r>
            <a:r>
              <a:rPr lang="de-DE" sz="1200" dirty="0" smtClean="0">
                <a:solidFill>
                  <a:srgbClr val="993300"/>
                </a:solidFill>
                <a:latin typeface="+mj-lt"/>
              </a:rPr>
              <a:t>+ v</a:t>
            </a:r>
            <a:endParaRPr lang="de-DE" sz="1200" dirty="0">
              <a:solidFill>
                <a:srgbClr val="993300"/>
              </a:solidFill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5918233" y="3001372"/>
            <a:ext cx="1078633" cy="76039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227299" y="3029204"/>
            <a:ext cx="28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R</a:t>
            </a:r>
            <a:endParaRPr lang="de-DE" sz="1600" dirty="0">
              <a:latin typeface="+mj-lt"/>
            </a:endParaRPr>
          </a:p>
        </p:txBody>
      </p:sp>
      <p:grpSp>
        <p:nvGrpSpPr>
          <p:cNvPr id="201" name="Gruppieren 200"/>
          <p:cNvGrpSpPr/>
          <p:nvPr/>
        </p:nvGrpSpPr>
        <p:grpSpPr>
          <a:xfrm>
            <a:off x="7626392" y="3138609"/>
            <a:ext cx="280778" cy="247025"/>
            <a:chOff x="5501329" y="4583611"/>
            <a:chExt cx="473995" cy="473373"/>
          </a:xfrm>
        </p:grpSpPr>
        <p:sp>
          <p:nvSpPr>
            <p:cNvPr id="202" name="Ellipse 201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3" name="Gerader Verbinder 202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r Verbinder 203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r Verbinder 204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r Verbinder 205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r Verbinder 206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r Verbinder 207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uppieren 208"/>
          <p:cNvGrpSpPr/>
          <p:nvPr/>
        </p:nvGrpSpPr>
        <p:grpSpPr>
          <a:xfrm>
            <a:off x="7651750" y="4269013"/>
            <a:ext cx="279134" cy="262459"/>
            <a:chOff x="5501329" y="4583611"/>
            <a:chExt cx="473995" cy="473373"/>
          </a:xfrm>
        </p:grpSpPr>
        <p:sp>
          <p:nvSpPr>
            <p:cNvPr id="210" name="Ellipse 209"/>
            <p:cNvSpPr/>
            <p:nvPr/>
          </p:nvSpPr>
          <p:spPr>
            <a:xfrm>
              <a:off x="5501329" y="4583611"/>
              <a:ext cx="473995" cy="472506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1" name="Gerader Verbinder 210"/>
            <p:cNvCxnSpPr/>
            <p:nvPr/>
          </p:nvCxnSpPr>
          <p:spPr>
            <a:xfrm flipH="1">
              <a:off x="5501329" y="4815366"/>
              <a:ext cx="63014" cy="41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r Verbinder 211"/>
            <p:cNvCxnSpPr/>
            <p:nvPr/>
          </p:nvCxnSpPr>
          <p:spPr>
            <a:xfrm>
              <a:off x="5738326" y="4586282"/>
              <a:ext cx="5599" cy="60363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r Verbinder 212"/>
            <p:cNvCxnSpPr/>
            <p:nvPr/>
          </p:nvCxnSpPr>
          <p:spPr>
            <a:xfrm>
              <a:off x="5735838" y="5004318"/>
              <a:ext cx="0" cy="52666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r Verbinder 213"/>
            <p:cNvCxnSpPr/>
            <p:nvPr/>
          </p:nvCxnSpPr>
          <p:spPr>
            <a:xfrm flipH="1" flipV="1">
              <a:off x="5908144" y="4825793"/>
              <a:ext cx="54927" cy="388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r Verbinder 214"/>
            <p:cNvCxnSpPr/>
            <p:nvPr/>
          </p:nvCxnSpPr>
          <p:spPr>
            <a:xfrm flipH="1">
              <a:off x="5735838" y="4702659"/>
              <a:ext cx="103637" cy="120927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r Verbinder 215"/>
            <p:cNvCxnSpPr/>
            <p:nvPr/>
          </p:nvCxnSpPr>
          <p:spPr>
            <a:xfrm>
              <a:off x="5743925" y="4674365"/>
              <a:ext cx="2536" cy="138041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hteck 7"/>
          <p:cNvSpPr/>
          <p:nvPr/>
        </p:nvSpPr>
        <p:spPr>
          <a:xfrm>
            <a:off x="4327480" y="1128062"/>
            <a:ext cx="1517234" cy="4737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Bogen 24"/>
          <p:cNvSpPr/>
          <p:nvPr/>
        </p:nvSpPr>
        <p:spPr>
          <a:xfrm rot="2700000">
            <a:off x="4405817" y="2456642"/>
            <a:ext cx="2813497" cy="300859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Bogen 216"/>
          <p:cNvSpPr/>
          <p:nvPr/>
        </p:nvSpPr>
        <p:spPr>
          <a:xfrm rot="2700000">
            <a:off x="4369597" y="2317890"/>
            <a:ext cx="3071250" cy="32860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7235602" y="3732919"/>
            <a:ext cx="241277" cy="667570"/>
            <a:chOff x="10113139" y="3788547"/>
            <a:chExt cx="241277" cy="667570"/>
          </a:xfrm>
        </p:grpSpPr>
        <p:grpSp>
          <p:nvGrpSpPr>
            <p:cNvPr id="220" name="Gruppieren 219"/>
            <p:cNvGrpSpPr/>
            <p:nvPr/>
          </p:nvGrpSpPr>
          <p:grpSpPr>
            <a:xfrm rot="5182415">
              <a:off x="10089713" y="3856847"/>
              <a:ext cx="333003" cy="196403"/>
              <a:chOff x="3544829" y="1222873"/>
              <a:chExt cx="336501" cy="268815"/>
            </a:xfrm>
          </p:grpSpPr>
          <p:sp>
            <p:nvSpPr>
              <p:cNvPr id="224" name="Freihandform 223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Freihandform 224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220"/>
            <p:cNvGrpSpPr/>
            <p:nvPr/>
          </p:nvGrpSpPr>
          <p:grpSpPr>
            <a:xfrm rot="5907008">
              <a:off x="10044839" y="4191414"/>
              <a:ext cx="333003" cy="196403"/>
              <a:chOff x="3544829" y="1222873"/>
              <a:chExt cx="336501" cy="268815"/>
            </a:xfrm>
          </p:grpSpPr>
          <p:sp>
            <p:nvSpPr>
              <p:cNvPr id="222" name="Freihandform 221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7140221" y="3085839"/>
            <a:ext cx="311836" cy="647667"/>
            <a:chOff x="10197512" y="2895282"/>
            <a:chExt cx="311836" cy="647667"/>
          </a:xfrm>
        </p:grpSpPr>
        <p:grpSp>
          <p:nvGrpSpPr>
            <p:cNvPr id="284" name="Gruppieren 283"/>
            <p:cNvGrpSpPr/>
            <p:nvPr/>
          </p:nvGrpSpPr>
          <p:grpSpPr>
            <a:xfrm rot="3502415">
              <a:off x="10129212" y="2963582"/>
              <a:ext cx="333003" cy="196403"/>
              <a:chOff x="3544829" y="1222873"/>
              <a:chExt cx="336501" cy="268815"/>
            </a:xfrm>
          </p:grpSpPr>
          <p:sp>
            <p:nvSpPr>
              <p:cNvPr id="307" name="Freihandform 306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Freihandform 307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/>
            <p:cNvGrpSpPr/>
            <p:nvPr/>
          </p:nvGrpSpPr>
          <p:grpSpPr>
            <a:xfrm rot="4227008">
              <a:off x="10244645" y="3278246"/>
              <a:ext cx="333003" cy="196403"/>
              <a:chOff x="3544829" y="1222873"/>
              <a:chExt cx="336501" cy="268815"/>
            </a:xfrm>
          </p:grpSpPr>
          <p:sp>
            <p:nvSpPr>
              <p:cNvPr id="304" name="Freihandform 303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Freihandform 305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09" name="Gruppieren 308"/>
          <p:cNvGrpSpPr/>
          <p:nvPr/>
        </p:nvGrpSpPr>
        <p:grpSpPr>
          <a:xfrm rot="1440000">
            <a:off x="7009925" y="4357802"/>
            <a:ext cx="241277" cy="667570"/>
            <a:chOff x="10113139" y="3788547"/>
            <a:chExt cx="241277" cy="667570"/>
          </a:xfrm>
        </p:grpSpPr>
        <p:grpSp>
          <p:nvGrpSpPr>
            <p:cNvPr id="310" name="Gruppieren 309"/>
            <p:cNvGrpSpPr/>
            <p:nvPr/>
          </p:nvGrpSpPr>
          <p:grpSpPr>
            <a:xfrm rot="5182415">
              <a:off x="10089713" y="3856847"/>
              <a:ext cx="333003" cy="196403"/>
              <a:chOff x="3544829" y="1222873"/>
              <a:chExt cx="336501" cy="268815"/>
            </a:xfrm>
          </p:grpSpPr>
          <p:sp>
            <p:nvSpPr>
              <p:cNvPr id="314" name="Freihandform 313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Freihandform 314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1" name="Gruppieren 310"/>
            <p:cNvGrpSpPr/>
            <p:nvPr/>
          </p:nvGrpSpPr>
          <p:grpSpPr>
            <a:xfrm rot="5907008">
              <a:off x="10044839" y="4191414"/>
              <a:ext cx="333003" cy="196403"/>
              <a:chOff x="3544829" y="1222873"/>
              <a:chExt cx="336501" cy="268815"/>
            </a:xfrm>
          </p:grpSpPr>
          <p:sp>
            <p:nvSpPr>
              <p:cNvPr id="312" name="Freihandform 311"/>
              <p:cNvSpPr/>
              <p:nvPr/>
            </p:nvSpPr>
            <p:spPr>
              <a:xfrm>
                <a:off x="3544829" y="1222873"/>
                <a:ext cx="171554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Freihandform 312"/>
              <p:cNvSpPr/>
              <p:nvPr/>
            </p:nvSpPr>
            <p:spPr>
              <a:xfrm rot="600000" flipV="1">
                <a:off x="3702294" y="1362059"/>
                <a:ext cx="179036" cy="129629"/>
              </a:xfrm>
              <a:custGeom>
                <a:avLst/>
                <a:gdLst>
                  <a:gd name="connsiteX0" fmla="*/ 0 w 412955"/>
                  <a:gd name="connsiteY0" fmla="*/ 447449 h 447449"/>
                  <a:gd name="connsiteX1" fmla="*/ 34413 w 412955"/>
                  <a:gd name="connsiteY1" fmla="*/ 334378 h 447449"/>
                  <a:gd name="connsiteX2" fmla="*/ 71284 w 412955"/>
                  <a:gd name="connsiteY2" fmla="*/ 221307 h 447449"/>
                  <a:gd name="connsiteX3" fmla="*/ 132736 w 412955"/>
                  <a:gd name="connsiteY3" fmla="*/ 78739 h 447449"/>
                  <a:gd name="connsiteX4" fmla="*/ 204019 w 412955"/>
                  <a:gd name="connsiteY4" fmla="*/ 81 h 447449"/>
                  <a:gd name="connsiteX5" fmla="*/ 287594 w 412955"/>
                  <a:gd name="connsiteY5" fmla="*/ 66449 h 447449"/>
                  <a:gd name="connsiteX6" fmla="*/ 344129 w 412955"/>
                  <a:gd name="connsiteY6" fmla="*/ 189352 h 447449"/>
                  <a:gd name="connsiteX7" fmla="*/ 376084 w 412955"/>
                  <a:gd name="connsiteY7" fmla="*/ 299965 h 447449"/>
                  <a:gd name="connsiteX8" fmla="*/ 412955 w 412955"/>
                  <a:gd name="connsiteY8" fmla="*/ 440075 h 44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955" h="447449">
                    <a:moveTo>
                      <a:pt x="0" y="447449"/>
                    </a:moveTo>
                    <a:cubicBezTo>
                      <a:pt x="11471" y="409758"/>
                      <a:pt x="22532" y="372068"/>
                      <a:pt x="34413" y="334378"/>
                    </a:cubicBezTo>
                    <a:cubicBezTo>
                      <a:pt x="46294" y="296688"/>
                      <a:pt x="54897" y="263913"/>
                      <a:pt x="71284" y="221307"/>
                    </a:cubicBezTo>
                    <a:cubicBezTo>
                      <a:pt x="87671" y="178700"/>
                      <a:pt x="110614" y="115610"/>
                      <a:pt x="132736" y="78739"/>
                    </a:cubicBezTo>
                    <a:cubicBezTo>
                      <a:pt x="154859" y="41868"/>
                      <a:pt x="178209" y="2129"/>
                      <a:pt x="204019" y="81"/>
                    </a:cubicBezTo>
                    <a:cubicBezTo>
                      <a:pt x="229829" y="-1967"/>
                      <a:pt x="264242" y="34904"/>
                      <a:pt x="287594" y="66449"/>
                    </a:cubicBezTo>
                    <a:cubicBezTo>
                      <a:pt x="310946" y="97994"/>
                      <a:pt x="329381" y="150433"/>
                      <a:pt x="344129" y="189352"/>
                    </a:cubicBezTo>
                    <a:cubicBezTo>
                      <a:pt x="358877" y="228271"/>
                      <a:pt x="364613" y="258178"/>
                      <a:pt x="376084" y="299965"/>
                    </a:cubicBezTo>
                    <a:cubicBezTo>
                      <a:pt x="387555" y="341752"/>
                      <a:pt x="400255" y="390913"/>
                      <a:pt x="412955" y="440075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18" name="Gruppieren 317"/>
          <p:cNvGrpSpPr/>
          <p:nvPr/>
        </p:nvGrpSpPr>
        <p:grpSpPr>
          <a:xfrm rot="2700000">
            <a:off x="6903465" y="2876443"/>
            <a:ext cx="333003" cy="187537"/>
            <a:chOff x="3544829" y="1222873"/>
            <a:chExt cx="336501" cy="268815"/>
          </a:xfrm>
        </p:grpSpPr>
        <p:sp>
          <p:nvSpPr>
            <p:cNvPr id="319" name="Freihandform 318"/>
            <p:cNvSpPr/>
            <p:nvPr/>
          </p:nvSpPr>
          <p:spPr>
            <a:xfrm>
              <a:off x="3544829" y="1222873"/>
              <a:ext cx="171554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Freihandform 319"/>
            <p:cNvSpPr/>
            <p:nvPr/>
          </p:nvSpPr>
          <p:spPr>
            <a:xfrm rot="600000" flipV="1">
              <a:off x="3702294" y="1362059"/>
              <a:ext cx="179036" cy="129629"/>
            </a:xfrm>
            <a:custGeom>
              <a:avLst/>
              <a:gdLst>
                <a:gd name="connsiteX0" fmla="*/ 0 w 412955"/>
                <a:gd name="connsiteY0" fmla="*/ 447449 h 447449"/>
                <a:gd name="connsiteX1" fmla="*/ 34413 w 412955"/>
                <a:gd name="connsiteY1" fmla="*/ 334378 h 447449"/>
                <a:gd name="connsiteX2" fmla="*/ 71284 w 412955"/>
                <a:gd name="connsiteY2" fmla="*/ 221307 h 447449"/>
                <a:gd name="connsiteX3" fmla="*/ 132736 w 412955"/>
                <a:gd name="connsiteY3" fmla="*/ 78739 h 447449"/>
                <a:gd name="connsiteX4" fmla="*/ 204019 w 412955"/>
                <a:gd name="connsiteY4" fmla="*/ 81 h 447449"/>
                <a:gd name="connsiteX5" fmla="*/ 287594 w 412955"/>
                <a:gd name="connsiteY5" fmla="*/ 66449 h 447449"/>
                <a:gd name="connsiteX6" fmla="*/ 344129 w 412955"/>
                <a:gd name="connsiteY6" fmla="*/ 189352 h 447449"/>
                <a:gd name="connsiteX7" fmla="*/ 376084 w 412955"/>
                <a:gd name="connsiteY7" fmla="*/ 299965 h 447449"/>
                <a:gd name="connsiteX8" fmla="*/ 412955 w 412955"/>
                <a:gd name="connsiteY8" fmla="*/ 440075 h 44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955" h="447449">
                  <a:moveTo>
                    <a:pt x="0" y="447449"/>
                  </a:moveTo>
                  <a:cubicBezTo>
                    <a:pt x="11471" y="409758"/>
                    <a:pt x="22532" y="372068"/>
                    <a:pt x="34413" y="334378"/>
                  </a:cubicBezTo>
                  <a:cubicBezTo>
                    <a:pt x="46294" y="296688"/>
                    <a:pt x="54897" y="263913"/>
                    <a:pt x="71284" y="221307"/>
                  </a:cubicBezTo>
                  <a:cubicBezTo>
                    <a:pt x="87671" y="178700"/>
                    <a:pt x="110614" y="115610"/>
                    <a:pt x="132736" y="78739"/>
                  </a:cubicBezTo>
                  <a:cubicBezTo>
                    <a:pt x="154859" y="41868"/>
                    <a:pt x="178209" y="2129"/>
                    <a:pt x="204019" y="81"/>
                  </a:cubicBezTo>
                  <a:cubicBezTo>
                    <a:pt x="229829" y="-1967"/>
                    <a:pt x="264242" y="34904"/>
                    <a:pt x="287594" y="66449"/>
                  </a:cubicBezTo>
                  <a:cubicBezTo>
                    <a:pt x="310946" y="97994"/>
                    <a:pt x="329381" y="150433"/>
                    <a:pt x="344129" y="189352"/>
                  </a:cubicBezTo>
                  <a:cubicBezTo>
                    <a:pt x="358877" y="228271"/>
                    <a:pt x="364613" y="258178"/>
                    <a:pt x="376084" y="299965"/>
                  </a:cubicBezTo>
                  <a:cubicBezTo>
                    <a:pt x="387555" y="341752"/>
                    <a:pt x="400255" y="390913"/>
                    <a:pt x="412955" y="440075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8" name="Picture 74" descr="auge_aufwrts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0000" flipH="1">
            <a:off x="7412212" y="2639843"/>
            <a:ext cx="418679" cy="39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" name="Freihandform 225"/>
          <p:cNvSpPr/>
          <p:nvPr/>
        </p:nvSpPr>
        <p:spPr>
          <a:xfrm rot="-300000" flipV="1">
            <a:off x="6992354" y="3339490"/>
            <a:ext cx="138239" cy="1005249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rgbClr val="CC66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3" name="Textfeld 282"/>
          <p:cNvSpPr txBox="1"/>
          <p:nvPr/>
        </p:nvSpPr>
        <p:spPr>
          <a:xfrm>
            <a:off x="4807258" y="4160729"/>
            <a:ext cx="180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93300"/>
                </a:solidFill>
                <a:latin typeface="+mj-lt"/>
              </a:rPr>
              <a:t>Relative photon speed</a:t>
            </a:r>
            <a:br>
              <a:rPr lang="en-US" sz="1200" dirty="0" smtClean="0">
                <a:solidFill>
                  <a:srgbClr val="993300"/>
                </a:solidFill>
                <a:latin typeface="+mj-lt"/>
              </a:rPr>
            </a:br>
            <a:r>
              <a:rPr lang="en-US" sz="1200" dirty="0" smtClean="0">
                <a:solidFill>
                  <a:srgbClr val="993300"/>
                </a:solidFill>
                <a:latin typeface="+mj-lt"/>
              </a:rPr>
              <a:t>measured as</a:t>
            </a:r>
            <a:br>
              <a:rPr lang="en-US" sz="1200" dirty="0" smtClean="0">
                <a:solidFill>
                  <a:srgbClr val="993300"/>
                </a:solidFill>
                <a:latin typeface="+mj-lt"/>
              </a:rPr>
            </a:br>
            <a:r>
              <a:rPr lang="de-DE" sz="1200" b="1" dirty="0" smtClean="0">
                <a:latin typeface="+mj-lt"/>
              </a:rPr>
              <a:t>= c + v</a:t>
            </a:r>
            <a:endParaRPr lang="de-DE" sz="1200" b="1" dirty="0">
              <a:latin typeface="+mj-lt"/>
            </a:endParaRPr>
          </a:p>
        </p:txBody>
      </p:sp>
      <p:cxnSp>
        <p:nvCxnSpPr>
          <p:cNvPr id="303" name="Gerade Verbindung mit Pfeil 302"/>
          <p:cNvCxnSpPr/>
          <p:nvPr/>
        </p:nvCxnSpPr>
        <p:spPr>
          <a:xfrm>
            <a:off x="8176811" y="3221986"/>
            <a:ext cx="9044" cy="1135613"/>
          </a:xfrm>
          <a:prstGeom prst="straightConnector1">
            <a:avLst/>
          </a:prstGeom>
          <a:ln w="254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feld 315"/>
          <p:cNvSpPr txBox="1"/>
          <p:nvPr/>
        </p:nvSpPr>
        <p:spPr>
          <a:xfrm>
            <a:off x="8626752" y="3390167"/>
            <a:ext cx="229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993300"/>
                </a:solidFill>
                <a:latin typeface="+mj-lt"/>
              </a:rPr>
              <a:t>Relative</a:t>
            </a:r>
            <a:r>
              <a:rPr lang="en-US" sz="1200" dirty="0" smtClean="0">
                <a:solidFill>
                  <a:srgbClr val="993300"/>
                </a:solidFill>
                <a:latin typeface="+mj-lt"/>
              </a:rPr>
              <a:t> photon speed</a:t>
            </a:r>
            <a:br>
              <a:rPr lang="en-US" sz="1200" dirty="0" smtClean="0">
                <a:solidFill>
                  <a:srgbClr val="993300"/>
                </a:solidFill>
                <a:latin typeface="+mj-lt"/>
              </a:rPr>
            </a:br>
            <a:r>
              <a:rPr lang="en-US" sz="1200" dirty="0" smtClean="0">
                <a:solidFill>
                  <a:srgbClr val="993300"/>
                </a:solidFill>
                <a:latin typeface="+mj-lt"/>
              </a:rPr>
              <a:t>according to Einstein</a:t>
            </a:r>
            <a:br>
              <a:rPr lang="en-US" sz="1200" dirty="0" smtClean="0">
                <a:solidFill>
                  <a:srgbClr val="993300"/>
                </a:solidFill>
                <a:latin typeface="+mj-lt"/>
              </a:rPr>
            </a:br>
            <a:r>
              <a:rPr lang="de-DE" sz="1200" b="1" dirty="0" smtClean="0">
                <a:latin typeface="+mj-lt"/>
              </a:rPr>
              <a:t>= c</a:t>
            </a:r>
          </a:p>
          <a:p>
            <a:r>
              <a:rPr lang="en-US" sz="1200" dirty="0" smtClean="0">
                <a:latin typeface="+mj-lt"/>
              </a:rPr>
              <a:t>also for the observer‘s frame</a:t>
            </a:r>
            <a:endParaRPr lang="en-US" sz="1200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02602" y="2346156"/>
            <a:ext cx="23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v</a:t>
            </a:r>
            <a:endParaRPr lang="de-DE" dirty="0">
              <a:latin typeface="+mj-lt"/>
            </a:endParaRPr>
          </a:p>
        </p:txBody>
      </p:sp>
      <p:sp>
        <p:nvSpPr>
          <p:cNvPr id="321" name="Rectangle 2"/>
          <p:cNvSpPr>
            <a:spLocks noChangeArrowheads="1"/>
          </p:cNvSpPr>
          <p:nvPr/>
        </p:nvSpPr>
        <p:spPr bwMode="auto">
          <a:xfrm>
            <a:off x="4850486" y="1035153"/>
            <a:ext cx="2416463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/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    </a:t>
            </a:r>
            <a:r>
              <a:rPr lang="de-DE" altLang="de-DE" sz="1800" dirty="0" err="1" smtClean="0">
                <a:solidFill>
                  <a:srgbClr val="002060"/>
                </a:solidFill>
              </a:rPr>
              <a:t>Sagnac</a:t>
            </a:r>
            <a:r>
              <a:rPr lang="de-DE" altLang="de-DE" sz="1800" dirty="0" smtClean="0">
                <a:solidFill>
                  <a:srgbClr val="002060"/>
                </a:solidFill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</a:rPr>
              <a:t>gyroscope</a:t>
            </a:r>
            <a:r>
              <a:rPr lang="de-DE" altLang="de-DE" sz="1800" dirty="0">
                <a:solidFill>
                  <a:srgbClr val="000000"/>
                </a:solidFill>
              </a:rPr>
              <a:t/>
            </a:r>
            <a:br>
              <a:rPr lang="de-DE" altLang="de-DE" sz="1800" dirty="0">
                <a:solidFill>
                  <a:srgbClr val="000000"/>
                </a:solidFill>
              </a:rPr>
            </a:b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322" name="Rechteck 1"/>
          <p:cNvSpPr>
            <a:spLocks noChangeArrowheads="1"/>
          </p:cNvSpPr>
          <p:nvPr/>
        </p:nvSpPr>
        <p:spPr bwMode="auto">
          <a:xfrm>
            <a:off x="7261469" y="5623894"/>
            <a:ext cx="1697737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400" dirty="0" smtClean="0"/>
              <a:t>Independent of </a:t>
            </a:r>
            <a:r>
              <a:rPr lang="en-US" altLang="de-DE" sz="1400" b="1" dirty="0" smtClean="0"/>
              <a:t>R</a:t>
            </a:r>
          </a:p>
        </p:txBody>
      </p:sp>
      <p:sp>
        <p:nvSpPr>
          <p:cNvPr id="323" name="Textfeld 322"/>
          <p:cNvSpPr txBox="1"/>
          <p:nvPr/>
        </p:nvSpPr>
        <p:spPr>
          <a:xfrm>
            <a:off x="6732880" y="3671372"/>
            <a:ext cx="23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93300"/>
                </a:solidFill>
                <a:latin typeface="+mj-lt"/>
              </a:rPr>
              <a:t>c</a:t>
            </a:r>
            <a:endParaRPr lang="de-DE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324" name="Freihandform 323"/>
          <p:cNvSpPr/>
          <p:nvPr/>
        </p:nvSpPr>
        <p:spPr>
          <a:xfrm rot="-2100000">
            <a:off x="7515025" y="2380450"/>
            <a:ext cx="65146" cy="391288"/>
          </a:xfrm>
          <a:custGeom>
            <a:avLst/>
            <a:gdLst>
              <a:gd name="connsiteX0" fmla="*/ 0 w 167260"/>
              <a:gd name="connsiteY0" fmla="*/ 0 h 1008404"/>
              <a:gd name="connsiteX1" fmla="*/ 162370 w 167260"/>
              <a:gd name="connsiteY1" fmla="*/ 470019 h 1008404"/>
              <a:gd name="connsiteX2" fmla="*/ 128187 w 167260"/>
              <a:gd name="connsiteY2" fmla="*/ 1008404 h 1008404"/>
              <a:gd name="connsiteX3" fmla="*/ 128187 w 167260"/>
              <a:gd name="connsiteY3" fmla="*/ 1008404 h 1008404"/>
              <a:gd name="connsiteX4" fmla="*/ 128187 w 167260"/>
              <a:gd name="connsiteY4" fmla="*/ 1008404 h 10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0" h="1008404">
                <a:moveTo>
                  <a:pt x="0" y="0"/>
                </a:moveTo>
                <a:cubicBezTo>
                  <a:pt x="70503" y="150976"/>
                  <a:pt x="141006" y="301952"/>
                  <a:pt x="162370" y="470019"/>
                </a:cubicBezTo>
                <a:cubicBezTo>
                  <a:pt x="183734" y="638086"/>
                  <a:pt x="128187" y="1008404"/>
                  <a:pt x="128187" y="1008404"/>
                </a:cubicBezTo>
                <a:lnTo>
                  <a:pt x="128187" y="1008404"/>
                </a:lnTo>
                <a:lnTo>
                  <a:pt x="128187" y="1008404"/>
                </a:ln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5" name="Rechteck 1"/>
          <p:cNvSpPr>
            <a:spLocks noChangeArrowheads="1"/>
          </p:cNvSpPr>
          <p:nvPr/>
        </p:nvSpPr>
        <p:spPr bwMode="auto">
          <a:xfrm>
            <a:off x="6355596" y="1902192"/>
            <a:ext cx="99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de-DE" sz="1200" dirty="0" smtClean="0"/>
              <a:t>Optical fiber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6636105" y="2206754"/>
            <a:ext cx="280442" cy="59299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377" grpId="0"/>
      <p:bldP spid="239" grpId="0"/>
      <p:bldP spid="6" grpId="0" animBg="1"/>
      <p:bldP spid="283" grpId="0"/>
      <p:bldP spid="316" grpId="0"/>
      <p:bldP spid="13" grpId="0"/>
      <p:bldP spid="322" grpId="0"/>
      <p:bldP spid="323" grpId="0"/>
      <p:bldP spid="32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000000"/>
                </a:solidFill>
              </a:rPr>
              <a:t>www.ag-physics.org 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524000" y="6000751"/>
            <a:ext cx="9144000" cy="873125"/>
            <a:chOff x="0" y="3780"/>
            <a:chExt cx="5760" cy="550"/>
          </a:xfrm>
        </p:grpSpPr>
        <p:pic>
          <p:nvPicPr>
            <p:cNvPr id="22536" name="Picture 7" descr="Layout_neu120208_schmal_unten-txt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fld id="{4B3AF1F5-0451-4709-B259-02D1FEB354EB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t>98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1523999" y="0"/>
            <a:ext cx="9144001" cy="1012825"/>
            <a:chOff x="0" y="0"/>
            <a:chExt cx="5760" cy="638"/>
          </a:xfrm>
        </p:grpSpPr>
        <p:pic>
          <p:nvPicPr>
            <p:cNvPr id="22534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Problems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with</a:t>
              </a:r>
              <a:r>
                <a:rPr lang="de-DE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 </a:t>
              </a:r>
              <a:r>
                <a:rPr lang="en-US" altLang="de-DE" dirty="0" smtClean="0">
                  <a:solidFill>
                    <a:srgbClr val="98D8C3"/>
                  </a:solidFill>
                  <a:latin typeface="Arial Unicode MS" panose="020B0604020202020204" pitchFamily="34" charset="-128"/>
                </a:rPr>
                <a:t>Relativity</a:t>
              </a:r>
              <a:endParaRPr lang="en-US" altLang="de-DE" dirty="0">
                <a:solidFill>
                  <a:srgbClr val="98D8C3"/>
                </a:solidFill>
              </a:endParaRPr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1524000" y="1"/>
            <a:ext cx="9144000" cy="1012825"/>
            <a:chOff x="0" y="0"/>
            <a:chExt cx="5760" cy="638"/>
          </a:xfrm>
        </p:grpSpPr>
        <p:pic>
          <p:nvPicPr>
            <p:cNvPr id="16" name="Picture 1037" descr="Layout_neu120208_breit_schmal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2072" y="288"/>
              <a:ext cx="17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de-DE" sz="1800" b="0" dirty="0" smtClean="0">
                  <a:solidFill>
                    <a:srgbClr val="000000"/>
                  </a:solidFill>
                </a:rPr>
                <a:t>Problems with Relativity ..</a:t>
              </a:r>
              <a:endParaRPr lang="de-DE" altLang="de-DE" sz="1800" b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959260"/>
            <a:ext cx="5715000" cy="571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Bogen 20"/>
          <p:cNvSpPr/>
          <p:nvPr/>
        </p:nvSpPr>
        <p:spPr>
          <a:xfrm rot="1750015">
            <a:off x="2226838" y="1118061"/>
            <a:ext cx="6081778" cy="7132454"/>
          </a:xfrm>
          <a:prstGeom prst="arc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446767" y="3516312"/>
            <a:ext cx="5755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70C0"/>
                </a:solidFill>
                <a:latin typeface="+mj-lt"/>
              </a:rPr>
              <a:t>Earth</a:t>
            </a:r>
            <a:endParaRPr lang="de-DE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06314" y="3728872"/>
            <a:ext cx="65224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BBC181"/>
                </a:solidFill>
                <a:latin typeface="+mj-lt"/>
              </a:rPr>
              <a:t>Mercury</a:t>
            </a:r>
            <a:endParaRPr lang="de-DE" sz="900" dirty="0">
              <a:solidFill>
                <a:srgbClr val="BBC181"/>
              </a:solidFill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84845" y="3913496"/>
            <a:ext cx="565766" cy="11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446767" y="3276600"/>
            <a:ext cx="392183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256001" y="5204897"/>
            <a:ext cx="115937" cy="11391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439970" y="5239178"/>
            <a:ext cx="63120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B050"/>
                </a:solidFill>
                <a:latin typeface="+mj-lt"/>
              </a:rPr>
              <a:t>Jupiter</a:t>
            </a:r>
            <a:endParaRPr lang="de-DE" sz="11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298864" y="3418420"/>
            <a:ext cx="163235" cy="152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4" name="Gerade Verbindung mit Pfeil 3"/>
          <p:cNvCxnSpPr>
            <a:stCxn id="13" idx="0"/>
          </p:cNvCxnSpPr>
          <p:nvPr/>
        </p:nvCxnSpPr>
        <p:spPr>
          <a:xfrm flipV="1">
            <a:off x="8313970" y="4899923"/>
            <a:ext cx="68032" cy="304974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004229" y="6045632"/>
            <a:ext cx="302876" cy="119422"/>
          </a:xfrm>
          <a:prstGeom prst="straightConnector1">
            <a:avLst/>
          </a:prstGeom>
          <a:ln w="28575">
            <a:solidFill>
              <a:srgbClr val="CC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6298864" y="3159193"/>
            <a:ext cx="110306" cy="320508"/>
          </a:xfrm>
          <a:prstGeom prst="straightConnector1">
            <a:avLst/>
          </a:prstGeom>
          <a:ln w="285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5473761" y="2891289"/>
            <a:ext cx="261651" cy="209466"/>
          </a:xfrm>
          <a:prstGeom prst="straightConnector1">
            <a:avLst/>
          </a:prstGeom>
          <a:ln w="25400">
            <a:solidFill>
              <a:srgbClr val="99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5604587" y="3662486"/>
            <a:ext cx="20133" cy="281386"/>
          </a:xfrm>
          <a:prstGeom prst="straightConnector1">
            <a:avLst/>
          </a:prstGeom>
          <a:ln w="22225">
            <a:solidFill>
              <a:srgbClr val="BDA77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0952" y="3532264"/>
            <a:ext cx="1834786" cy="16726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8" idx="3"/>
          </p:cNvCxnSpPr>
          <p:nvPr/>
        </p:nvCxnSpPr>
        <p:spPr>
          <a:xfrm flipH="1">
            <a:off x="4014292" y="3548947"/>
            <a:ext cx="2308477" cy="24392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8" idx="1"/>
          </p:cNvCxnSpPr>
          <p:nvPr/>
        </p:nvCxnSpPr>
        <p:spPr>
          <a:xfrm flipH="1" flipV="1">
            <a:off x="5755546" y="3103631"/>
            <a:ext cx="567223" cy="3371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8" idx="3"/>
          </p:cNvCxnSpPr>
          <p:nvPr/>
        </p:nvCxnSpPr>
        <p:spPr>
          <a:xfrm flipH="1">
            <a:off x="5628809" y="3548947"/>
            <a:ext cx="693960" cy="38597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5006715" y="3500203"/>
            <a:ext cx="1281659" cy="247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5014210" y="3113807"/>
            <a:ext cx="707850" cy="6187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4998996" y="3798937"/>
            <a:ext cx="585857" cy="1359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4004229" y="3866827"/>
            <a:ext cx="908734" cy="2181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23" idx="1"/>
          </p:cNvCxnSpPr>
          <p:nvPr/>
        </p:nvCxnSpPr>
        <p:spPr>
          <a:xfrm>
            <a:off x="5006314" y="3844288"/>
            <a:ext cx="3273593" cy="14344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6071784" y="3248988"/>
            <a:ext cx="565688" cy="527131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4667606" y="3564387"/>
            <a:ext cx="565688" cy="527131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8026400" y="1408569"/>
            <a:ext cx="2545160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Ptolemaic system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Motion seen from the earth: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A complicated geometric relation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Needs the Epicycle theory</a:t>
            </a:r>
            <a:endParaRPr lang="en-US" altLang="de-DE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8109525" y="2908806"/>
            <a:ext cx="2545160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Copernican system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Motion seen from the sun: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A complicated geometric relation</a:t>
            </a:r>
          </a:p>
          <a:p>
            <a:pPr algn="ctr" fontAlgn="base">
              <a:lnSpc>
                <a:spcPts val="1000"/>
              </a:lnSpc>
              <a:spcAft>
                <a:spcPct val="0"/>
              </a:spcAft>
              <a:defRPr/>
            </a:pP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Needs the Epicycle theory</a:t>
            </a:r>
            <a:endParaRPr lang="en-US" altLang="de-DE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9552428" y="5811838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>
                <a:solidFill>
                  <a:srgbClr val="000000"/>
                </a:solidFill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5698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4" grpId="0" animBg="1"/>
      <p:bldP spid="75" grpId="0"/>
      <p:bldP spid="76" grpId="0"/>
      <p:bldP spid="7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21E75-CD11-42FF-97A3-47A5E36CB819}" type="slidenum">
              <a:rPr lang="de-DE" altLang="de-D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99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1524000" y="5984876"/>
            <a:ext cx="9144000" cy="873125"/>
            <a:chOff x="0" y="3770"/>
            <a:chExt cx="5760" cy="550"/>
          </a:xfrm>
        </p:grpSpPr>
        <p:pic>
          <p:nvPicPr>
            <p:cNvPr id="52240" name="Picture 4" descr="Layout_neu120208_schmal_unten-txt Kop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0"/>
              <a:ext cx="576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1" name="Text Box 5"/>
            <p:cNvSpPr txBox="1">
              <a:spLocks noChangeArrowheads="1"/>
            </p:cNvSpPr>
            <p:nvPr/>
          </p:nvSpPr>
          <p:spPr bwMode="auto">
            <a:xfrm>
              <a:off x="5057" y="4065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fld id="{F04E7DE1-A899-4A12-B432-09FCC907C5A9}" type="slidenum">
                <a:rPr lang="de-DE" altLang="de-DE" sz="1600" b="1">
                  <a:solidFill>
                    <a:srgbClr val="009999"/>
                  </a:solidFill>
                </a:rPr>
                <a:pPr fontAlgn="base">
                  <a:spcAft>
                    <a:spcPct val="0"/>
                  </a:spcAft>
                  <a:buFontTx/>
                  <a:buNone/>
                </a:pPr>
                <a:t>99</a:t>
              </a:fld>
              <a:endParaRPr lang="de-DE" altLang="de-DE" sz="1600" b="1">
                <a:solidFill>
                  <a:srgbClr val="009999"/>
                </a:solidFill>
              </a:endParaRPr>
            </a:p>
          </p:txBody>
        </p:sp>
      </p:grp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9753600" y="58769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‘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1716088" y="1692275"/>
            <a:ext cx="4432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800" u="sng" dirty="0" err="1">
                <a:solidFill>
                  <a:srgbClr val="800000"/>
                </a:solidFill>
              </a:rPr>
              <a:t>Einstein‘s</a:t>
            </a:r>
            <a:r>
              <a:rPr lang="de-DE" altLang="de-DE" sz="1800" u="sng" dirty="0">
                <a:solidFill>
                  <a:srgbClr val="800000"/>
                </a:solidFill>
              </a:rPr>
              <a:t> </a:t>
            </a:r>
            <a:r>
              <a:rPr lang="de-DE" altLang="de-DE" sz="1800" u="sng" dirty="0" err="1">
                <a:solidFill>
                  <a:srgbClr val="800000"/>
                </a:solidFill>
              </a:rPr>
              <a:t>geometry</a:t>
            </a:r>
            <a:r>
              <a:rPr lang="de-DE" altLang="de-DE" sz="1800" u="sng" dirty="0">
                <a:solidFill>
                  <a:srgbClr val="800000"/>
                </a:solidFill>
              </a:rPr>
              <a:t> - </a:t>
            </a:r>
            <a:r>
              <a:rPr lang="de-DE" altLang="de-DE" sz="1800" u="sng" dirty="0" err="1">
                <a:solidFill>
                  <a:srgbClr val="800000"/>
                </a:solidFill>
              </a:rPr>
              <a:t>based</a:t>
            </a:r>
            <a:r>
              <a:rPr lang="de-DE" altLang="de-DE" sz="1800" u="sng" dirty="0">
                <a:solidFill>
                  <a:srgbClr val="800000"/>
                </a:solidFill>
              </a:rPr>
              <a:t> on</a:t>
            </a:r>
            <a:r>
              <a:rPr lang="de-DE" altLang="de-DE" sz="1800" dirty="0">
                <a:solidFill>
                  <a:srgbClr val="8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800" dirty="0">
                <a:solidFill>
                  <a:srgbClr val="800000"/>
                </a:solidFill>
              </a:rPr>
              <a:t>The </a:t>
            </a:r>
            <a:r>
              <a:rPr lang="de-DE" altLang="de-DE" sz="1800" b="1" u="sng" dirty="0">
                <a:solidFill>
                  <a:srgbClr val="800000"/>
                </a:solidFill>
              </a:rPr>
              <a:t>strong </a:t>
            </a:r>
            <a:r>
              <a:rPr lang="en-US" altLang="de-DE" sz="1800" b="1" u="sng" dirty="0">
                <a:solidFill>
                  <a:srgbClr val="800000"/>
                </a:solidFill>
              </a:rPr>
              <a:t>equivalence principle</a:t>
            </a:r>
            <a:r>
              <a:rPr lang="de-DE" altLang="de-DE" sz="1800" dirty="0">
                <a:solidFill>
                  <a:srgbClr val="8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de-DE" sz="1800" dirty="0">
                <a:solidFill>
                  <a:srgbClr val="800000"/>
                </a:solidFill>
              </a:rPr>
              <a:t>Gravitation and acceleration </a:t>
            </a:r>
            <a:br>
              <a:rPr lang="en-US" altLang="de-DE" sz="1800" dirty="0">
                <a:solidFill>
                  <a:srgbClr val="800000"/>
                </a:solidFill>
              </a:rPr>
            </a:br>
            <a:r>
              <a:rPr lang="en-US" altLang="de-DE" sz="1800" dirty="0">
                <a:solidFill>
                  <a:srgbClr val="800000"/>
                </a:solidFill>
              </a:rPr>
              <a:t>“cannot be distinguished”</a:t>
            </a:r>
            <a:endParaRPr lang="en-US" altLang="de-DE" sz="1800" dirty="0">
              <a:solidFill>
                <a:srgbClr val="800000"/>
              </a:solidFill>
              <a:sym typeface="Symbol" panose="05050102010706020507" pitchFamily="18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800" dirty="0">
                <a:solidFill>
                  <a:srgbClr val="800000"/>
                </a:solidFill>
                <a:sym typeface="Symbol" panose="05050102010706020507" pitchFamily="18" charset="2"/>
              </a:rPr>
              <a:t>2 names for the same fact</a:t>
            </a:r>
            <a:endParaRPr lang="en-US" altLang="de-DE" sz="1800" dirty="0">
              <a:solidFill>
                <a:srgbClr val="800000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303964" y="2005013"/>
            <a:ext cx="3906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u="sng">
                <a:solidFill>
                  <a:srgbClr val="006699"/>
                </a:solidFill>
              </a:rPr>
              <a:t>Ansatz physical / Lorentzian</a:t>
            </a:r>
            <a:r>
              <a:rPr lang="de-DE" altLang="de-DE" sz="1800">
                <a:solidFill>
                  <a:srgbClr val="006699"/>
                </a:solidFill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>
              <a:solidFill>
                <a:srgbClr val="006699"/>
              </a:solidFill>
            </a:endParaRP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6227763" y="2711451"/>
            <a:ext cx="43862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>
                <a:solidFill>
                  <a:srgbClr val="006699"/>
                </a:solidFill>
              </a:rPr>
              <a:t>  </a:t>
            </a:r>
            <a:r>
              <a:rPr lang="en-US" altLang="de-DE" sz="1800" b="1" i="1">
                <a:solidFill>
                  <a:srgbClr val="006699"/>
                </a:solidFill>
              </a:rPr>
              <a:t>c</a:t>
            </a:r>
            <a:r>
              <a:rPr lang="en-US" altLang="de-DE" sz="1800">
                <a:solidFill>
                  <a:srgbClr val="006699"/>
                </a:solidFill>
              </a:rPr>
              <a:t> is variable in a gravitational field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1800">
                <a:solidFill>
                  <a:srgbClr val="006699"/>
                </a:solidFill>
              </a:rPr>
              <a:t>  Oscillation with </a:t>
            </a:r>
            <a:r>
              <a:rPr lang="en-US" altLang="de-DE" sz="1800" b="1" i="1">
                <a:solidFill>
                  <a:srgbClr val="006699"/>
                </a:solidFill>
              </a:rPr>
              <a:t>c</a:t>
            </a:r>
            <a:r>
              <a:rPr lang="en-US" altLang="de-DE" sz="1800">
                <a:solidFill>
                  <a:srgbClr val="006699"/>
                </a:solidFill>
              </a:rPr>
              <a:t> in elem. particles</a:t>
            </a:r>
          </a:p>
        </p:txBody>
      </p:sp>
      <p:sp>
        <p:nvSpPr>
          <p:cNvPr id="52233" name="Rectangle 2"/>
          <p:cNvSpPr>
            <a:spLocks noChangeArrowheads="1"/>
          </p:cNvSpPr>
          <p:nvPr/>
        </p:nvSpPr>
        <p:spPr bwMode="auto">
          <a:xfrm>
            <a:off x="3425825" y="1103313"/>
            <a:ext cx="534035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/>
            </a:r>
            <a:br>
              <a:rPr lang="de-DE" altLang="de-DE" sz="1800">
                <a:solidFill>
                  <a:srgbClr val="000000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    </a:t>
            </a:r>
            <a:r>
              <a:rPr lang="de-DE" altLang="de-DE" sz="1800">
                <a:solidFill>
                  <a:srgbClr val="993300"/>
                </a:solidFill>
              </a:rPr>
              <a:t>General Relativity:</a:t>
            </a:r>
            <a:r>
              <a:rPr lang="de-DE" altLang="de-DE" sz="1800">
                <a:solidFill>
                  <a:srgbClr val="000000"/>
                </a:solidFill>
              </a:rPr>
              <a:t/>
            </a:r>
            <a:br>
              <a:rPr lang="de-DE" altLang="de-DE" sz="1800">
                <a:solidFill>
                  <a:srgbClr val="000000"/>
                </a:solidFill>
              </a:rPr>
            </a:b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00214" y="4357689"/>
            <a:ext cx="42878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de-DE" sz="1800" dirty="0">
                <a:solidFill>
                  <a:srgbClr val="C00000"/>
                </a:solidFill>
              </a:rPr>
              <a:t>But: The principle is falsified!</a:t>
            </a:r>
          </a:p>
          <a:p>
            <a:pPr marL="809625" indent="-446088" algn="l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de-DE" sz="1800" dirty="0">
                <a:solidFill>
                  <a:srgbClr val="C00000"/>
                </a:solidFill>
              </a:rPr>
              <a:t>Electrically charged object</a:t>
            </a:r>
          </a:p>
          <a:p>
            <a:pPr marL="809625" indent="-446088" algn="l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de-DE" sz="1800" dirty="0">
                <a:solidFill>
                  <a:srgbClr val="C00000"/>
                </a:solidFill>
              </a:rPr>
              <a:t>Dilatation in the </a:t>
            </a:r>
            <a:r>
              <a:rPr lang="en-US" altLang="de-DE" sz="1800" dirty="0" err="1">
                <a:solidFill>
                  <a:srgbClr val="C00000"/>
                </a:solidFill>
              </a:rPr>
              <a:t>gravit</a:t>
            </a:r>
            <a:r>
              <a:rPr lang="en-US" altLang="de-DE" sz="1800" dirty="0">
                <a:solidFill>
                  <a:srgbClr val="C00000"/>
                </a:solidFill>
              </a:rPr>
              <a:t>. field – not by acceleration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6016625" y="3906839"/>
            <a:ext cx="4471988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1800">
                <a:solidFill>
                  <a:srgbClr val="006699"/>
                </a:solidFill>
              </a:rPr>
              <a:t>This is sufficient and explains everything!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1800">
                <a:solidFill>
                  <a:srgbClr val="006699"/>
                </a:solidFill>
              </a:rPr>
              <a:t>No curved 4-dimensional</a:t>
            </a:r>
            <a:br>
              <a:rPr lang="en-US" altLang="de-DE" sz="1800">
                <a:solidFill>
                  <a:srgbClr val="006699"/>
                </a:solidFill>
              </a:rPr>
            </a:br>
            <a:r>
              <a:rPr lang="en-US" altLang="de-DE" sz="1800">
                <a:solidFill>
                  <a:srgbClr val="006699"/>
                </a:solidFill>
              </a:rPr>
              <a:t>space-time,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800">
                <a:solidFill>
                  <a:srgbClr val="006699"/>
                </a:solidFill>
              </a:rPr>
              <a:t>But Euclidian geometry!</a:t>
            </a:r>
          </a:p>
        </p:txBody>
      </p:sp>
      <p:sp>
        <p:nvSpPr>
          <p:cNvPr id="52236" name="Rechteck 1"/>
          <p:cNvSpPr>
            <a:spLocks noChangeArrowheads="1"/>
          </p:cNvSpPr>
          <p:nvPr/>
        </p:nvSpPr>
        <p:spPr bwMode="auto">
          <a:xfrm>
            <a:off x="5926138" y="1157289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Geometrical or physical?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633538" y="3286125"/>
            <a:ext cx="42862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de-DE" sz="1800" u="sng">
                <a:solidFill>
                  <a:srgbClr val="C40000"/>
                </a:solidFill>
              </a:rPr>
              <a:t>Consequence:</a:t>
            </a:r>
            <a:r>
              <a:rPr lang="en-US" altLang="de-DE" sz="1800">
                <a:solidFill>
                  <a:srgbClr val="C40000"/>
                </a:solidFill>
              </a:rPr>
              <a:t/>
            </a:r>
            <a:br>
              <a:rPr lang="en-US" altLang="de-DE" sz="1800">
                <a:solidFill>
                  <a:srgbClr val="C40000"/>
                </a:solidFill>
              </a:rPr>
            </a:br>
            <a:r>
              <a:rPr lang="en-US" altLang="de-DE" sz="1800">
                <a:solidFill>
                  <a:srgbClr val="C40000"/>
                </a:solidFill>
              </a:rPr>
              <a:t>The 4-dimensional</a:t>
            </a:r>
            <a:br>
              <a:rPr lang="en-US" altLang="de-DE" sz="1800">
                <a:solidFill>
                  <a:srgbClr val="C40000"/>
                </a:solidFill>
              </a:rPr>
            </a:br>
            <a:r>
              <a:rPr lang="en-US" altLang="de-DE" sz="1800">
                <a:solidFill>
                  <a:srgbClr val="C40000"/>
                </a:solidFill>
              </a:rPr>
              <a:t>curved spacetime!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2413" y="1"/>
            <a:ext cx="9144001" cy="1012825"/>
            <a:chOff x="0" y="0"/>
            <a:chExt cx="5760" cy="638"/>
          </a:xfrm>
        </p:grpSpPr>
        <p:pic>
          <p:nvPicPr>
            <p:cNvPr id="20" name="Picture 4" descr="Layout_neu120208_breit_schmal 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065" y="319"/>
              <a:ext cx="19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98D8C3"/>
                  </a:solidFill>
                  <a:latin typeface="Arial Unicode MS" panose="020B0604020202020204" pitchFamily="34" charset="-128"/>
                </a:rPr>
                <a:t>Lorentzian General Relativity</a:t>
              </a:r>
              <a:endParaRPr lang="de-DE" altLang="de-DE">
                <a:solidFill>
                  <a:srgbClr val="98D8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82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utoUpdateAnimBg="0"/>
      <p:bldP spid="21510" grpId="0"/>
      <p:bldP spid="21511" grpId="0"/>
      <p:bldP spid="17" grpId="0"/>
      <p:bldP spid="21515" grpId="0"/>
      <p:bldP spid="18" grpId="0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5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6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7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8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9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6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1600" b="1" i="0" u="none" strike="noStrike" cap="none" normalizeH="0" baseline="3000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5165</Words>
  <Application>Microsoft Office PowerPoint</Application>
  <PresentationFormat>Breitbild</PresentationFormat>
  <Paragraphs>1447</Paragraphs>
  <Slides>106</Slides>
  <Notes>89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28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106</vt:i4>
      </vt:variant>
    </vt:vector>
  </HeadingPairs>
  <TitlesOfParts>
    <vt:vector size="144" baseType="lpstr">
      <vt:lpstr>Arial Unicode MS</vt:lpstr>
      <vt:lpstr>Arial</vt:lpstr>
      <vt:lpstr>Calibri</vt:lpstr>
      <vt:lpstr>Symbol</vt:lpstr>
      <vt:lpstr>Symbol Set SWA</vt:lpstr>
      <vt:lpstr>Times New Roman</vt:lpstr>
      <vt:lpstr>Wingdings</vt:lpstr>
      <vt:lpstr>1_Standarddesign</vt:lpstr>
      <vt:lpstr>Standarddesign</vt:lpstr>
      <vt:lpstr>2_Standarddesign</vt:lpstr>
      <vt:lpstr>3_Standarddesign</vt:lpstr>
      <vt:lpstr>5_Standarddesign</vt:lpstr>
      <vt:lpstr>6_Standarddesign</vt:lpstr>
      <vt:lpstr>7_Standarddesign</vt:lpstr>
      <vt:lpstr>9_Standarddesign</vt:lpstr>
      <vt:lpstr>8_Standarddesign</vt:lpstr>
      <vt:lpstr>10_Standarddesign</vt:lpstr>
      <vt:lpstr>11_Standarddesign</vt:lpstr>
      <vt:lpstr>4_Standarddesign</vt:lpstr>
      <vt:lpstr>12_Standarddesign</vt:lpstr>
      <vt:lpstr>13_Standarddesign</vt:lpstr>
      <vt:lpstr>14_Standarddesign</vt:lpstr>
      <vt:lpstr>15_Standarddesign</vt:lpstr>
      <vt:lpstr>18_Standarddesign</vt:lpstr>
      <vt:lpstr>20_Standarddesign</vt:lpstr>
      <vt:lpstr>21_Standarddesign</vt:lpstr>
      <vt:lpstr>22_Standarddesign</vt:lpstr>
      <vt:lpstr>23_Standarddesign</vt:lpstr>
      <vt:lpstr>24_Standarddesign</vt:lpstr>
      <vt:lpstr>25_Standarddesign</vt:lpstr>
      <vt:lpstr>26_Standarddesign</vt:lpstr>
      <vt:lpstr>27_Standarddesign</vt:lpstr>
      <vt:lpstr>28_Standarddesign</vt:lpstr>
      <vt:lpstr>29_Standarddesign</vt:lpstr>
      <vt:lpstr>16_Standarddesign</vt:lpstr>
      <vt:lpstr>Equation</vt:lpstr>
      <vt:lpstr>CorelDRAW</vt:lpstr>
      <vt:lpstr>Formel</vt:lpstr>
      <vt:lpstr>  Lorentzianische Relativität Einstein vs. Lorentz  DPG  Online 2022  von Albrecht Giese, Hamburg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Rotation an der Galaxie NGC 3198 </vt:lpstr>
      <vt:lpstr>PowerPoint-Präsentation</vt:lpstr>
      <vt:lpstr>PowerPoint-Präsentation</vt:lpstr>
      <vt:lpstr> Rotation der Galaxie NGC 3198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Rotation der Galaxie NGC 3198 </vt:lpstr>
      <vt:lpstr>Zusammenfassung</vt:lpstr>
      <vt:lpstr>Weitere Diskussion?</vt:lpstr>
      <vt:lpstr>PowerPoint-Präsentation</vt:lpstr>
      <vt:lpstr>PowerPoint-Präsentation</vt:lpstr>
      <vt:lpstr>PowerPoint-Präsentation</vt:lpstr>
      <vt:lpstr>PowerPoint-Präsentation</vt:lpstr>
      <vt:lpstr>Zusammenfassung bis hier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Shapiro-Experiment: </vt:lpstr>
      <vt:lpstr>PowerPoint-Präsentation</vt:lpstr>
      <vt:lpstr>The gravitational field of the sun:</vt:lpstr>
      <vt:lpstr>Elementary Particle in a Gravitational Field (with Vertical Axis):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Rotation of the Galaxy NGC 3198 </vt:lpstr>
      <vt:lpstr>Inflation</vt:lpstr>
      <vt:lpstr> Need for Dark Energy?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 based on  Lorentzian Relativity   DPG-Conference Würzburg 2018 by Albrecht Giese, Hamburg</dc:title>
  <dc:creator>AI</dc:creator>
  <cp:lastModifiedBy>AI</cp:lastModifiedBy>
  <cp:revision>369</cp:revision>
  <dcterms:created xsi:type="dcterms:W3CDTF">2018-07-01T12:43:44Z</dcterms:created>
  <dcterms:modified xsi:type="dcterms:W3CDTF">2022-06-03T12:41:28Z</dcterms:modified>
</cp:coreProperties>
</file>