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27" r:id="rId3"/>
    <p:sldMasterId id="2147483755" r:id="rId4"/>
  </p:sldMasterIdLst>
  <p:notesMasterIdLst>
    <p:notesMasterId r:id="rId48"/>
  </p:notesMasterIdLst>
  <p:handoutMasterIdLst>
    <p:handoutMasterId r:id="rId49"/>
  </p:handoutMasterIdLst>
  <p:sldIdLst>
    <p:sldId id="368" r:id="rId5"/>
    <p:sldId id="550" r:id="rId6"/>
    <p:sldId id="523" r:id="rId7"/>
    <p:sldId id="536" r:id="rId8"/>
    <p:sldId id="524" r:id="rId9"/>
    <p:sldId id="527" r:id="rId10"/>
    <p:sldId id="556" r:id="rId11"/>
    <p:sldId id="519" r:id="rId12"/>
    <p:sldId id="549" r:id="rId13"/>
    <p:sldId id="521" r:id="rId14"/>
    <p:sldId id="501" r:id="rId15"/>
    <p:sldId id="520" r:id="rId16"/>
    <p:sldId id="551" r:id="rId17"/>
    <p:sldId id="529" r:id="rId18"/>
    <p:sldId id="503" r:id="rId19"/>
    <p:sldId id="436" r:id="rId20"/>
    <p:sldId id="408" r:id="rId21"/>
    <p:sldId id="561" r:id="rId22"/>
    <p:sldId id="399" r:id="rId23"/>
    <p:sldId id="397" r:id="rId24"/>
    <p:sldId id="393" r:id="rId25"/>
    <p:sldId id="453" r:id="rId26"/>
    <p:sldId id="467" r:id="rId27"/>
    <p:sldId id="540" r:id="rId28"/>
    <p:sldId id="415" r:id="rId29"/>
    <p:sldId id="435" r:id="rId30"/>
    <p:sldId id="542" r:id="rId31"/>
    <p:sldId id="541" r:id="rId32"/>
    <p:sldId id="552" r:id="rId33"/>
    <p:sldId id="504" r:id="rId34"/>
    <p:sldId id="469" r:id="rId35"/>
    <p:sldId id="416" r:id="rId36"/>
    <p:sldId id="472" r:id="rId37"/>
    <p:sldId id="471" r:id="rId38"/>
    <p:sldId id="418" r:id="rId39"/>
    <p:sldId id="419" r:id="rId40"/>
    <p:sldId id="485" r:id="rId41"/>
    <p:sldId id="356" r:id="rId42"/>
    <p:sldId id="357" r:id="rId43"/>
    <p:sldId id="358" r:id="rId44"/>
    <p:sldId id="359" r:id="rId45"/>
    <p:sldId id="486" r:id="rId46"/>
    <p:sldId id="369" r:id="rId4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 baseline="300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  <a:srgbClr val="FF6600"/>
    <a:srgbClr val="CC3300"/>
    <a:srgbClr val="A50021"/>
    <a:srgbClr val="182490"/>
    <a:srgbClr val="242490"/>
    <a:srgbClr val="00359E"/>
    <a:srgbClr val="002060"/>
    <a:srgbClr val="CC0000"/>
    <a:srgbClr val="92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3122" autoAdjust="0"/>
  </p:normalViewPr>
  <p:slideViewPr>
    <p:cSldViewPr snapToGrid="0" showGuides="1">
      <p:cViewPr varScale="1">
        <p:scale>
          <a:sx n="89" d="100"/>
          <a:sy n="89" d="100"/>
        </p:scale>
        <p:origin x="778" y="72"/>
      </p:cViewPr>
      <p:guideLst>
        <p:guide orient="horz" pos="31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4"/>
    </p:cViewPr>
  </p:sorterViewPr>
  <p:notesViewPr>
    <p:cSldViewPr snapToGrid="0" showGuides="1">
      <p:cViewPr varScale="1">
        <p:scale>
          <a:sx n="56" d="100"/>
          <a:sy n="56" d="100"/>
        </p:scale>
        <p:origin x="-1670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0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0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10C0E2-6205-4FCE-96BC-E6FCDA674C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440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AC160A-6997-404E-826A-EF40DC94EB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72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C160A-6997-404E-826A-EF40DC94EB9E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7082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0F2262B-B25B-4D72-8ADD-D404CE3E775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2636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0468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0F2262B-B25B-4D72-8ADD-D404CE3E775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4444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0F2262B-B25B-4D72-8ADD-D404CE3E775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263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1531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69470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D72BF69-581D-42B5-BA15-94C310311795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331769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2954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4802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C160A-6997-404E-826A-EF40DC94EB9E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883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1759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49883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54287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D72BF69-581D-42B5-BA15-94C310311795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de-DE" altLang="de-DE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6541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10399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033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97884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94279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C16971-2E5B-42DC-873E-E70AD8666C0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619058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75574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001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33311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536132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672BE61-5828-4BA8-A3BA-676770DA2EE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61045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128094-1762-42C6-BFFA-7DF9CF865F7C}" type="slidenum">
              <a:rPr lang="de-DE" altLang="de-DE" smtClean="0">
                <a:solidFill>
                  <a:srgbClr val="000000"/>
                </a:solidFill>
              </a:rPr>
              <a:pPr/>
              <a:t>33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24262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A67EE1-06A0-430E-8E51-9261F0F337D9}" type="slidenum">
              <a:rPr lang="de-DE" altLang="de-DE" smtClean="0">
                <a:solidFill>
                  <a:srgbClr val="000000"/>
                </a:solidFill>
              </a:rPr>
              <a:pPr/>
              <a:t>34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7849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BEA2B83-3501-422F-919C-A2401EB2B393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06901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61D1371-8783-4714-8046-CBF6F0DBCDE5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98138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C160A-6997-404E-826A-EF40DC94EB9E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8099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4FAF36A2-53A0-4200-B52D-6F06CBFA0965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55653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C16971-2E5B-42DC-873E-E70AD8666C0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25702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6D660074-5683-4F22-B130-9B5B7317FB74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674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0738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96868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671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4944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6296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0F2262B-B25B-4D72-8ADD-D404CE3E775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6209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1206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213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71675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762625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50707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88423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F9F-2A6A-46B9-B93E-BF8B38280A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481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E073-2941-4A21-AEE7-1E15FDE94A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536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5B17-8076-438D-B69C-405EE827C0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43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742-B3D8-40C4-89DA-DD3C9F4392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564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A77-6E1C-4346-952B-C50C436B9A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620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C221-4C8F-4B60-A9B2-C953BFE96D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4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EEE-E3C4-4B8B-82C5-E79FEDF296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29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65022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CDE8-C340-4441-A69F-106A9B01AF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5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5708-5857-42FE-A561-71EEB53415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495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D9A-B1D2-447D-AFF0-2915F607CD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460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1DA8-658D-4C23-A1A1-E3470CFC5F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361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CDA7-C7D0-42F7-8F51-D66055112D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1682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027B-4CD1-4392-BFD4-3D68F08FCD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571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46E7A6-7180-471F-9EA6-97FA1D52E28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13706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5866-C354-4EE1-A2D7-E0A4D2F41CF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00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71BB5-63E1-4E99-9E00-B372369AA7C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128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37354-9586-4E06-B76E-3B6B025668B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1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38870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BE5B-3795-4197-B2F4-DE6FEB5EE69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269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D1F0-E875-426D-909C-5CCE690EDCC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10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8667-68A6-4F9A-8888-79A7D7B3A73F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574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26A1-CAC3-4966-AD9F-1851C24AF32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33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C9D06-2953-49FC-BCBB-8D26CB74C87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919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CF36-BF8C-465B-9B8C-98F7C264A6C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999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71675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762625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E94D6-35F1-4113-940C-44BE6A4101C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23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388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A4818B-441C-4895-9C38-4EC3A39DFB4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81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388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519741-8504-4BC3-83BD-CA7D3DAFA0E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4831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9BEC-64A9-478E-8FE9-DDDBABF620D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30536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60713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A3DE-ADFB-47EC-978C-BF4C4DDD857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60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545E-D0A1-4535-9C40-619BF0CC86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56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80D4-AAD8-4E2D-B7C4-07600A40AF8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672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164C-889D-415A-B54C-C46BFC18841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910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B1D1-C902-4BD1-925E-3872E93D410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540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FB50-BA40-4495-8543-C9BDC3179CE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34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C2A7-160A-4CAA-959F-04F90707B0F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63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C10-36EC-4047-A4F4-EE9E328D61E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818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499D-4024-48B8-AE47-A6168A81C10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054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71675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762625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CC9B-1BA5-4C3E-AFB2-3A878E0D260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415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79262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9ED8-B518-4B69-9943-92FA37D567C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35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BD93-A342-4AA6-9581-2DFC0CAE703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37730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54758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28926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9880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EA62D6-34DB-4F62-BE43-21D879B5AE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800077-A738-444C-8DA5-0ADDB30889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eaLnBrk="1" hangingPunct="1"/>
            <a:endParaRPr lang="de-DE" altLang="de-DE" baseline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de-DE" altLang="de-DE" baseline="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eaLnBrk="1" hangingPunct="1"/>
            <a:fld id="{C9237189-A24C-4444-943C-76E6298158D1}" type="slidenum">
              <a:rPr lang="de-DE" altLang="de-DE" baseline="0">
                <a:solidFill>
                  <a:srgbClr val="000000"/>
                </a:solidFill>
              </a:rPr>
              <a:pPr eaLnBrk="1" hangingPunct="1"/>
              <a:t>‹Nr.›</a:t>
            </a:fld>
            <a:endParaRPr lang="de-DE" altLang="de-DE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 b="0" baseline="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de-DE" altLang="de-DE" b="0" baseline="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88242DA-14C5-48C3-A68F-78BB9184D5BB}" type="slidenum">
              <a:rPr lang="de-DE" altLang="de-DE" b="0" baseline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b="0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.jpeg"/><Relationship Id="rId5" Type="http://schemas.openxmlformats.org/officeDocument/2006/relationships/image" Target="../media/image17.png"/><Relationship Id="rId10" Type="http://schemas.openxmlformats.org/officeDocument/2006/relationships/image" Target="../media/image15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jpe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1.jpeg"/><Relationship Id="rId5" Type="http://schemas.openxmlformats.org/officeDocument/2006/relationships/image" Target="../media/image21.wmf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Relationship Id="rId9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21" Type="http://schemas.openxmlformats.org/officeDocument/2006/relationships/image" Target="../media/image3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3.wmf"/><Relationship Id="rId24" Type="http://schemas.openxmlformats.org/officeDocument/2006/relationships/image" Target="../media/image1.jpeg"/><Relationship Id="rId5" Type="http://schemas.openxmlformats.org/officeDocument/2006/relationships/image" Target="../media/image31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37.xml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 smtClean="0">
                <a:solidFill>
                  <a:schemeClr val="tx1"/>
                </a:solidFill>
              </a:rPr>
              <a:t>www.ag-physics.org </a:t>
            </a:r>
          </a:p>
        </p:txBody>
      </p:sp>
      <p:sp>
        <p:nvSpPr>
          <p:cNvPr id="61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46EF861F-0F1B-4ECE-84E2-1CD6A02148B0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</a:t>
            </a:fld>
            <a:endParaRPr lang="de-DE" altLang="de-DE" sz="1400" b="0" baseline="0" dirty="0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4191000"/>
          </a:xfrm>
        </p:spPr>
        <p:txBody>
          <a:bodyPr/>
          <a:lstStyle/>
          <a:p>
            <a:r>
              <a:rPr lang="en-GB" altLang="de-DE" sz="2600" dirty="0" smtClean="0">
                <a:solidFill>
                  <a:srgbClr val="000099"/>
                </a:solidFill>
              </a:rPr>
              <a:t/>
            </a:r>
            <a:br>
              <a:rPr lang="en-GB" altLang="de-DE" sz="2600" dirty="0" smtClean="0">
                <a:solidFill>
                  <a:srgbClr val="000099"/>
                </a:solidFill>
              </a:rPr>
            </a:br>
            <a:r>
              <a:rPr lang="en-GB" altLang="de-DE" sz="2600" dirty="0" smtClean="0">
                <a:solidFill>
                  <a:srgbClr val="000099"/>
                </a:solidFill>
              </a:rPr>
              <a:t> </a:t>
            </a:r>
            <a:r>
              <a:rPr lang="en-GB" altLang="de-DE" sz="2000" dirty="0" smtClean="0">
                <a:solidFill>
                  <a:srgbClr val="000099"/>
                </a:solidFill>
              </a:rPr>
              <a:t>Dark Matter</a:t>
            </a:r>
            <a:br>
              <a:rPr lang="en-GB" altLang="de-DE" sz="2000" dirty="0" smtClean="0">
                <a:solidFill>
                  <a:srgbClr val="000099"/>
                </a:solidFill>
              </a:rPr>
            </a:br>
            <a:r>
              <a:rPr lang="en-GB" altLang="de-DE" sz="2600" dirty="0" smtClean="0">
                <a:solidFill>
                  <a:srgbClr val="000099"/>
                </a:solidFill>
              </a:rPr>
              <a:t> </a:t>
            </a:r>
            <a:br>
              <a:rPr lang="en-GB" altLang="de-DE" sz="2600" dirty="0" smtClean="0">
                <a:solidFill>
                  <a:srgbClr val="000099"/>
                </a:solidFill>
              </a:rPr>
            </a:br>
            <a:r>
              <a:rPr lang="de-DE" sz="1800" dirty="0"/>
              <a:t/>
            </a:r>
            <a:br>
              <a:rPr lang="de-DE" sz="1800" dirty="0"/>
            </a:br>
            <a:r>
              <a:rPr lang="en-GB" altLang="de-DE" sz="1800" u="sng" dirty="0" smtClean="0">
                <a:solidFill>
                  <a:srgbClr val="000099"/>
                </a:solidFill>
                <a:cs typeface="Arial" panose="020B0604020202020204" pitchFamily="34" charset="0"/>
              </a:rPr>
              <a:t>The Problem and a Solution </a:t>
            </a:r>
            <a: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/>
            </a:r>
            <a:b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/>
            </a:r>
            <a:b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>ANPA</a:t>
            </a:r>
            <a:b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br>
              <a:rPr lang="en-GB" altLang="de-DE" sz="1800" dirty="0" smtClean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GB" altLang="de-DE" sz="1800" dirty="0" smtClean="0">
                <a:solidFill>
                  <a:srgbClr val="000099"/>
                </a:solidFill>
              </a:rPr>
              <a:t>Online 2022</a:t>
            </a:r>
            <a:r>
              <a:rPr lang="en-GB" altLang="de-DE" sz="2200" dirty="0" smtClean="0">
                <a:solidFill>
                  <a:srgbClr val="000099"/>
                </a:solidFill>
              </a:rPr>
              <a:t/>
            </a:r>
            <a:br>
              <a:rPr lang="en-GB" altLang="de-DE" sz="2200" dirty="0" smtClean="0">
                <a:solidFill>
                  <a:srgbClr val="000099"/>
                </a:solidFill>
              </a:rPr>
            </a:b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GB" altLang="de-DE" sz="1600" dirty="0" smtClean="0">
                <a:solidFill>
                  <a:srgbClr val="000099"/>
                </a:solidFill>
              </a:rPr>
              <a:t>by</a:t>
            </a:r>
            <a:br>
              <a:rPr lang="en-GB" altLang="de-DE" sz="1600" dirty="0" smtClean="0">
                <a:solidFill>
                  <a:srgbClr val="000099"/>
                </a:solidFill>
              </a:rPr>
            </a:br>
            <a:r>
              <a:rPr lang="en-GB" altLang="de-DE" sz="1600" dirty="0" smtClean="0">
                <a:solidFill>
                  <a:srgbClr val="000099"/>
                </a:solidFill>
              </a:rPr>
              <a:t>Albrecht Giese, Hamburg</a:t>
            </a:r>
            <a:br>
              <a:rPr lang="en-GB" altLang="de-DE" sz="1600" dirty="0" smtClean="0">
                <a:solidFill>
                  <a:srgbClr val="000099"/>
                </a:solidFill>
              </a:rPr>
            </a:br>
            <a:r>
              <a:rPr lang="en-GB" altLang="de-DE" sz="1800" dirty="0" smtClean="0">
                <a:solidFill>
                  <a:srgbClr val="000099"/>
                </a:solidFill>
              </a:rPr>
              <a:t/>
            </a:r>
            <a:br>
              <a:rPr lang="en-GB" altLang="de-DE" sz="1800" dirty="0" smtClean="0">
                <a:solidFill>
                  <a:srgbClr val="000099"/>
                </a:solidFill>
              </a:rPr>
            </a:br>
            <a:endParaRPr lang="de-DE" altLang="de-DE" sz="1800" dirty="0" smtClean="0">
              <a:solidFill>
                <a:srgbClr val="000099"/>
              </a:solidFill>
            </a:endParaRPr>
          </a:p>
        </p:txBody>
      </p: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615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615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C8BA0D7F-8B1F-41D2-B49C-6C60EA47A13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</a:t>
              </a:fld>
              <a:endParaRPr lang="de-DE" altLang="de-DE" baseline="0" dirty="0">
                <a:solidFill>
                  <a:srgbClr val="0099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905DA6D-2ACA-41CB-8D2D-538923FA4A36}" type="slidenum">
              <a:rPr lang="de-DE" altLang="de-DE" sz="1400" b="0" baseline="0" smtClean="0">
                <a:solidFill>
                  <a:srgbClr val="000000"/>
                </a:solidFill>
              </a:rPr>
              <a:pPr/>
              <a:t>10</a:t>
            </a:fld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1981200" y="958249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>
                <a:solidFill>
                  <a:srgbClr val="000000"/>
                </a:solidFill>
              </a:rPr>
              <a:t>The Dark Matter Theories: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127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127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41F3A129-21FC-4372-8D45-EEF93DFA221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10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4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297358" y="6000489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414356" y="6114789"/>
            <a:ext cx="2467708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800" b="0" u="sng" baseline="0" dirty="0">
                <a:solidFill>
                  <a:srgbClr val="001746"/>
                </a:solidFill>
                <a:latin typeface="Arial"/>
              </a:rPr>
              <a:t>Problems with MOND</a:t>
            </a:r>
            <a:r>
              <a:rPr lang="en-GB" altLang="de-DE" sz="1800" b="0" u="sng" baseline="0" dirty="0" smtClean="0">
                <a:solidFill>
                  <a:srgbClr val="001746"/>
                </a:solidFill>
                <a:latin typeface="Arial"/>
              </a:rPr>
              <a:t>:</a:t>
            </a:r>
            <a:endParaRPr lang="en-GB" altLang="de-DE" sz="1800" u="sng" baseline="0" dirty="0">
              <a:solidFill>
                <a:srgbClr val="001746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56845" y="2023882"/>
            <a:ext cx="3430310" cy="562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1) Problems with MOND</a:t>
            </a:r>
            <a:endParaRPr lang="de-DE" altLang="de-DE" sz="1800" baseline="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09234" y="3019478"/>
            <a:ext cx="7761206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642938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</a:rPr>
              <a:t>  </a:t>
            </a:r>
            <a:r>
              <a:rPr lang="en-GB" altLang="de-DE" sz="1800" b="0" baseline="0" dirty="0" smtClean="0">
                <a:solidFill>
                  <a:srgbClr val="C00000"/>
                </a:solidFill>
                <a:latin typeface="Arial"/>
              </a:rPr>
              <a:t>No physical reason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</a:rPr>
              <a:t>for a change 1/r</a:t>
            </a:r>
            <a:r>
              <a:rPr lang="en-GB" altLang="de-DE" sz="1800" b="0" dirty="0" smtClean="0">
                <a:solidFill>
                  <a:srgbClr val="001746"/>
                </a:solidFill>
                <a:latin typeface="Arial"/>
              </a:rPr>
              <a:t>2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</a:rPr>
              <a:t>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 1/r at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a specific low field</a:t>
            </a:r>
            <a:endParaRPr lang="en-GB" altLang="de-DE" sz="1800" b="0" baseline="0" dirty="0" smtClean="0">
              <a:solidFill>
                <a:srgbClr val="001746"/>
              </a:solidFill>
              <a:latin typeface="Arial"/>
              <a:sym typeface="Wingdings" panose="05000000000000000000" pitchFamily="2" charset="2"/>
            </a:endParaRPr>
          </a:p>
          <a:p>
            <a:pPr marL="642938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  For galaxies of different size the transition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field has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to be different;</a:t>
            </a:r>
            <a:b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</a:b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   -  </a:t>
            </a:r>
            <a:r>
              <a:rPr lang="en-GB" altLang="de-DE" sz="1800" b="0" baseline="0" dirty="0" smtClean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by which physical reason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/>
                <a:sym typeface="Wingdings" panose="05000000000000000000" pitchFamily="2" charset="2"/>
              </a:rPr>
              <a:t>?</a:t>
            </a:r>
            <a:endParaRPr lang="en-GB" altLang="de-DE" sz="1800" baseline="0" dirty="0">
              <a:solidFill>
                <a:srgbClr val="0017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11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54680" y="3083777"/>
            <a:ext cx="2933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u="sng" baseline="0" dirty="0" smtClean="0"/>
              <a:t>Portion of DM Particles:</a:t>
            </a:r>
            <a:endParaRPr lang="de-DE" altLang="de-DE" sz="1800" b="0" u="sng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924800" y="542167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3958371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332245" y="3735452"/>
            <a:ext cx="48305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20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16 % Normal (baryonic) matter   = 1/6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20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84 % Dark matter                        = 5/6</a:t>
            </a:r>
            <a:endParaRPr lang="en-GB" altLang="de-DE" sz="2000" baseline="0" dirty="0" smtClean="0">
              <a:solidFill>
                <a:srgbClr val="002060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51789" y="4780119"/>
            <a:ext cx="4040422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These numbers are questionable. </a:t>
            </a:r>
            <a:b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We will come back to them.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874645" y="1202406"/>
            <a:ext cx="339471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2) </a:t>
            </a:r>
            <a:r>
              <a:rPr lang="en-GB" altLang="de-DE" sz="1800" baseline="0" dirty="0"/>
              <a:t>Dark </a:t>
            </a:r>
            <a:r>
              <a:rPr lang="en-GB" altLang="de-DE" sz="1800" baseline="0" dirty="0" smtClean="0"/>
              <a:t>particles</a:t>
            </a:r>
            <a:r>
              <a:rPr lang="en-GB" altLang="de-DE" sz="1800" baseline="0" dirty="0"/>
              <a:t>:</a:t>
            </a:r>
            <a:endParaRPr lang="de-DE" altLang="de-DE" sz="1800" baseline="0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41463" y="2065468"/>
            <a:ext cx="669663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Dark particles</a:t>
            </a:r>
          </a:p>
          <a:p>
            <a:pPr eaLnBrk="1" hangingPunct="1"/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 - 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i.e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. particles which only interact via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gravitation, so not visible</a:t>
            </a:r>
            <a:endParaRPr lang="en-GB" altLang="de-DE" sz="1800" baseline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1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905DA6D-2ACA-41CB-8D2D-538923FA4A36}" type="slidenum">
              <a:rPr lang="de-DE" altLang="de-DE" sz="1400" b="0" baseline="0" smtClean="0">
                <a:solidFill>
                  <a:srgbClr val="000000"/>
                </a:solidFill>
              </a:rPr>
              <a:pPr/>
              <a:t>12</a:t>
            </a:fld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054398" y="1111568"/>
            <a:ext cx="3025140" cy="437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>
                <a:solidFill>
                  <a:srgbClr val="000000"/>
                </a:solidFill>
              </a:rPr>
              <a:t>The Dark Matter Theories: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127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127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41F3A129-21FC-4372-8D45-EEF93DFA221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4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297358" y="6000489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766378" y="2162897"/>
            <a:ext cx="361124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en-GB" altLang="de-DE" sz="1800" b="0" u="sng" baseline="0" dirty="0" smtClean="0">
                <a:solidFill>
                  <a:srgbClr val="000000"/>
                </a:solidFill>
                <a:latin typeface="Arial"/>
              </a:rPr>
              <a:t>Problems with Dark particles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15742" y="2924728"/>
            <a:ext cx="6781616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 smtClean="0">
                <a:solidFill>
                  <a:srgbClr val="001746"/>
                </a:solidFill>
                <a:latin typeface="Arial" panose="020B0604020202020204" pitchFamily="34" charset="0"/>
              </a:rPr>
              <a:t>No </a:t>
            </a:r>
            <a:r>
              <a:rPr lang="en-GB" altLang="de-DE" sz="1800" b="0" baseline="0" dirty="0">
                <a:solidFill>
                  <a:srgbClr val="001746"/>
                </a:solidFill>
                <a:latin typeface="Arial" panose="020B0604020202020204" pitchFamily="34" charset="0"/>
              </a:rPr>
              <a:t>indication of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 panose="020B0604020202020204" pitchFamily="34" charset="0"/>
              </a:rPr>
              <a:t>existence – despite intensive search</a:t>
            </a:r>
            <a:endParaRPr lang="en-GB" altLang="de-DE" sz="1800" baseline="0" dirty="0">
              <a:solidFill>
                <a:srgbClr val="990033"/>
              </a:solidFill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>
                <a:solidFill>
                  <a:srgbClr val="001746"/>
                </a:solidFill>
                <a:latin typeface="Arial" panose="020B0604020202020204" pitchFamily="34" charset="0"/>
              </a:rPr>
              <a:t>Bullet cluster – not compatible with heavy particles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 smtClean="0">
                <a:solidFill>
                  <a:srgbClr val="001746"/>
                </a:solidFill>
                <a:latin typeface="Arial" panose="020B0604020202020204" pitchFamily="34" charset="0"/>
              </a:rPr>
              <a:t>Peak </a:t>
            </a:r>
            <a:r>
              <a:rPr lang="en-GB" altLang="de-DE" sz="1800" b="0" baseline="0" dirty="0" smtClean="0">
                <a:solidFill>
                  <a:srgbClr val="001746"/>
                </a:solidFill>
                <a:latin typeface="Arial" panose="020B0604020202020204" pitchFamily="34" charset="0"/>
              </a:rPr>
              <a:t>distribution in the centre of galaxies – not observed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 smtClean="0">
                <a:solidFill>
                  <a:srgbClr val="001746"/>
                </a:solidFill>
                <a:latin typeface="Arial" panose="020B0604020202020204" pitchFamily="34" charset="0"/>
              </a:rPr>
              <a:t>DM should peak in the centre of dwarf galaxies but is flat</a:t>
            </a:r>
            <a:endParaRPr lang="en-GB" altLang="de-DE" sz="1800" b="0" baseline="0" dirty="0" smtClean="0">
              <a:solidFill>
                <a:srgbClr val="00174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905DA6D-2ACA-41CB-8D2D-538923FA4A36}" type="slidenum">
              <a:rPr lang="de-DE" altLang="de-DE" sz="1400" b="0" baseline="0" smtClean="0">
                <a:solidFill>
                  <a:srgbClr val="000000"/>
                </a:solidFill>
              </a:rPr>
              <a:pPr/>
              <a:t>13</a:t>
            </a:fld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054398" y="1111568"/>
            <a:ext cx="3025140" cy="437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>
                <a:solidFill>
                  <a:srgbClr val="000000"/>
                </a:solidFill>
              </a:rPr>
              <a:t>The Dark Matter Theories: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127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127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41F3A129-21FC-4372-8D45-EEF93DFA221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13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4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297358" y="6000489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500612" y="2327634"/>
            <a:ext cx="66393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en-GB" altLang="de-DE" sz="1800" b="0" u="sng" baseline="0" dirty="0" smtClean="0">
                <a:solidFill>
                  <a:srgbClr val="000000"/>
                </a:solidFill>
                <a:latin typeface="Arial"/>
              </a:rPr>
              <a:t>Intensive search for a new particle:</a:t>
            </a:r>
          </a:p>
          <a:p>
            <a:pPr algn="ctr" eaLnBrk="1" hangingPunct="1">
              <a:lnSpc>
                <a:spcPct val="150000"/>
              </a:lnSpc>
            </a:pPr>
            <a:endParaRPr lang="en-GB" altLang="de-DE" sz="1800" b="0" u="sng" baseline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A big number of experiments presently running searching them.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Up to now not the faintest indication of anything</a:t>
            </a:r>
            <a:endParaRPr lang="en-GB" altLang="de-DE" sz="1800" b="0" baseline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3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 smtClean="0">
                <a:solidFill>
                  <a:schemeClr val="tx1"/>
                </a:solidFill>
              </a:rPr>
              <a:t>www.ag-physics.org /</a:t>
            </a:r>
            <a:r>
              <a:rPr lang="de-DE" altLang="de-DE" sz="1400" b="0" baseline="0" dirty="0" err="1" smtClean="0">
                <a:solidFill>
                  <a:schemeClr val="tx1"/>
                </a:solidFill>
              </a:rPr>
              <a:t>gravity</a:t>
            </a:r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14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2978986" y="1040518"/>
            <a:ext cx="3186023" cy="37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baseline="0" dirty="0" smtClean="0"/>
              <a:t>Search for “dark” particles</a:t>
            </a:r>
            <a:endParaRPr lang="de-DE" altLang="de-DE" sz="1800" b="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159166" y="566261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14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-1" y="-33497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4" name="AutoShape 4" descr="F:\AI-Daten\Physik\DunklePhysik\Dunkle Materie\XENONnT_WIM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7222" name="Picture 6" descr="https://bigthink.com/wp-content/uploads/2022/07/0_kJAtk4LjVCRcUbua.jpeg?w=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18" y="1583154"/>
            <a:ext cx="3723213" cy="32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12800" y="4990176"/>
            <a:ext cx="75374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b="0" baseline="0" dirty="0">
                <a:solidFill>
                  <a:srgbClr val="002060"/>
                </a:solidFill>
              </a:rPr>
              <a:t>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Experiment: Lux-</a:t>
            </a:r>
            <a:r>
              <a:rPr lang="en-GB" altLang="de-DE" b="0" baseline="0" dirty="0" err="1" smtClean="0">
                <a:solidFill>
                  <a:srgbClr val="002060"/>
                </a:solidFill>
              </a:rPr>
              <a:t>Zeplin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with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a team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of 250 scientists / engineers </a:t>
            </a:r>
            <a:endParaRPr lang="en-GB" altLang="de-DE" b="0" baseline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GB" altLang="de-DE" b="0" baseline="0" dirty="0" smtClean="0">
                <a:solidFill>
                  <a:srgbClr val="002060"/>
                </a:solidFill>
                <a:latin typeface="+mj-lt"/>
              </a:rPr>
              <a:t>Uses 10 tons of liquid </a:t>
            </a:r>
            <a:r>
              <a:rPr lang="en-GB" altLang="de-DE" b="0" baseline="0" dirty="0" smtClean="0">
                <a:solidFill>
                  <a:srgbClr val="002060"/>
                </a:solidFill>
                <a:latin typeface="+mj-lt"/>
              </a:rPr>
              <a:t>Xenon</a:t>
            </a:r>
            <a:endParaRPr lang="en-GB" altLang="de-DE" b="0" baseline="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GB" altLang="de-DE" b="0" baseline="0" dirty="0" smtClean="0">
                <a:solidFill>
                  <a:srgbClr val="002060"/>
                </a:solidFill>
                <a:latin typeface="+mj-lt"/>
              </a:rPr>
              <a:t>Is </a:t>
            </a:r>
            <a:r>
              <a:rPr lang="en-GB" altLang="de-DE" b="0" baseline="0" dirty="0" smtClean="0">
                <a:solidFill>
                  <a:srgbClr val="002060"/>
                </a:solidFill>
                <a:latin typeface="+mj-lt"/>
              </a:rPr>
              <a:t>said to be the most sensitive device for the detection of axions</a:t>
            </a:r>
            <a:endParaRPr lang="en-GB" altLang="de-DE" baseline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8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15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030802" y="3250487"/>
            <a:ext cx="5082396" cy="150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2000" b="0" baseline="0" dirty="0" smtClean="0"/>
              <a:t>The density of the distribution of dark matter:</a:t>
            </a:r>
            <a:endParaRPr lang="de-DE" altLang="de-DE" sz="2000" b="0" baseline="0" dirty="0"/>
          </a:p>
          <a:p>
            <a:pPr algn="ctr" eaLnBrk="1" hangingPunct="1">
              <a:lnSpc>
                <a:spcPct val="150000"/>
              </a:lnSpc>
            </a:pPr>
            <a:r>
              <a:rPr lang="en-US" altLang="de-DE" sz="2000" b="0" baseline="0" dirty="0" smtClean="0"/>
              <a:t>„is very specific“</a:t>
            </a:r>
            <a:endParaRPr lang="en-US" altLang="de-DE" sz="2000" b="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67651" y="5378307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15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80561" y="1847617"/>
            <a:ext cx="2939239" cy="561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de-DE" sz="2000" baseline="0" dirty="0" smtClean="0"/>
              <a:t>Direction of a solution</a:t>
            </a:r>
            <a:endParaRPr lang="en-US" altLang="de-DE" sz="2000" baseline="0" dirty="0"/>
          </a:p>
        </p:txBody>
      </p:sp>
    </p:spTree>
    <p:extLst>
      <p:ext uri="{BB962C8B-B14F-4D97-AF65-F5344CB8AC3E}">
        <p14:creationId xmlns:p14="http://schemas.microsoft.com/office/powerpoint/2010/main" val="1959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665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FB65993-8DF4-40AD-ADC8-AE4A0CBD7561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16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5257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1800" dirty="0" smtClean="0"/>
              <a:t>1)</a:t>
            </a:r>
            <a:r>
              <a:rPr lang="de-DE" altLang="de-DE" sz="2400" dirty="0" smtClean="0"/>
              <a:t> </a:t>
            </a:r>
            <a:r>
              <a:rPr lang="de-DE" altLang="de-DE" sz="1800" dirty="0" smtClean="0"/>
              <a:t>Rotation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Galaxy</a:t>
            </a:r>
            <a:r>
              <a:rPr lang="de-DE" altLang="de-DE" sz="1800" dirty="0" smtClean="0"/>
              <a:t> NGC 3198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endParaRPr lang="de-DE" altLang="de-DE" sz="2000" b="1" dirty="0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7772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3435350" y="1731963"/>
            <a:ext cx="41275" cy="3836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6567" name="Picture 12" descr="kurve3198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96" y="1735163"/>
            <a:ext cx="464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5" descr="kurve319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659063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6" descr="kurve319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903538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8" descr="kurve3198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279775"/>
            <a:ext cx="147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9" descr="kurve3198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3954463"/>
            <a:ext cx="80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20" descr="kurve319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717800"/>
            <a:ext cx="1593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Freeform 28"/>
          <p:cNvSpPr>
            <a:spLocks/>
          </p:cNvSpPr>
          <p:nvPr/>
        </p:nvSpPr>
        <p:spPr bwMode="auto">
          <a:xfrm>
            <a:off x="2573338" y="2722563"/>
            <a:ext cx="4003675" cy="2249487"/>
          </a:xfrm>
          <a:custGeom>
            <a:avLst/>
            <a:gdLst>
              <a:gd name="T0" fmla="*/ 2147483646 w 2556"/>
              <a:gd name="T1" fmla="*/ 183970572 h 1417"/>
              <a:gd name="T2" fmla="*/ 2147483646 w 2556"/>
              <a:gd name="T3" fmla="*/ 166330276 h 1417"/>
              <a:gd name="T4" fmla="*/ 2147483646 w 2556"/>
              <a:gd name="T5" fmla="*/ 166330276 h 1417"/>
              <a:gd name="T6" fmla="*/ 2147483646 w 2556"/>
              <a:gd name="T7" fmla="*/ 151209341 h 1417"/>
              <a:gd name="T8" fmla="*/ 2147483646 w 2556"/>
              <a:gd name="T9" fmla="*/ 118446524 h 1417"/>
              <a:gd name="T10" fmla="*/ 2147483646 w 2556"/>
              <a:gd name="T11" fmla="*/ 78124033 h 1417"/>
              <a:gd name="T12" fmla="*/ 1609532173 w 2556"/>
              <a:gd name="T13" fmla="*/ 37801542 h 1417"/>
              <a:gd name="T14" fmla="*/ 1224324128 w 2556"/>
              <a:gd name="T15" fmla="*/ 5040311 h 1417"/>
              <a:gd name="T16" fmla="*/ 964248157 w 2556"/>
              <a:gd name="T17" fmla="*/ 12599985 h 1417"/>
              <a:gd name="T18" fmla="*/ 745880267 w 2556"/>
              <a:gd name="T19" fmla="*/ 85685293 h 1417"/>
              <a:gd name="T20" fmla="*/ 588853502 w 2556"/>
              <a:gd name="T21" fmla="*/ 183970572 h 1417"/>
              <a:gd name="T22" fmla="*/ 399928913 w 2556"/>
              <a:gd name="T23" fmla="*/ 425905518 h 1417"/>
              <a:gd name="T24" fmla="*/ 282158839 w 2556"/>
              <a:gd name="T25" fmla="*/ 796369198 h 1417"/>
              <a:gd name="T26" fmla="*/ 186470067 w 2556"/>
              <a:gd name="T27" fmla="*/ 1335682516 h 1417"/>
              <a:gd name="T28" fmla="*/ 100596250 w 2556"/>
              <a:gd name="T29" fmla="*/ 2006043929 h 1417"/>
              <a:gd name="T30" fmla="*/ 78513383 w 2556"/>
              <a:gd name="T31" fmla="*/ 2147483646 h 1417"/>
              <a:gd name="T32" fmla="*/ 0 w 2556"/>
              <a:gd name="T33" fmla="*/ 2147483646 h 14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6" h="1417">
                <a:moveTo>
                  <a:pt x="2556" y="73"/>
                </a:moveTo>
                <a:cubicBezTo>
                  <a:pt x="2453" y="70"/>
                  <a:pt x="2351" y="67"/>
                  <a:pt x="2243" y="66"/>
                </a:cubicBezTo>
                <a:cubicBezTo>
                  <a:pt x="2135" y="65"/>
                  <a:pt x="2014" y="67"/>
                  <a:pt x="1910" y="66"/>
                </a:cubicBezTo>
                <a:cubicBezTo>
                  <a:pt x="1806" y="65"/>
                  <a:pt x="1732" y="63"/>
                  <a:pt x="1616" y="60"/>
                </a:cubicBezTo>
                <a:cubicBezTo>
                  <a:pt x="1500" y="57"/>
                  <a:pt x="1335" y="52"/>
                  <a:pt x="1212" y="47"/>
                </a:cubicBezTo>
                <a:cubicBezTo>
                  <a:pt x="1089" y="42"/>
                  <a:pt x="973" y="36"/>
                  <a:pt x="880" y="31"/>
                </a:cubicBezTo>
                <a:cubicBezTo>
                  <a:pt x="787" y="26"/>
                  <a:pt x="719" y="20"/>
                  <a:pt x="656" y="15"/>
                </a:cubicBezTo>
                <a:cubicBezTo>
                  <a:pt x="593" y="10"/>
                  <a:pt x="543" y="4"/>
                  <a:pt x="499" y="2"/>
                </a:cubicBezTo>
                <a:cubicBezTo>
                  <a:pt x="455" y="0"/>
                  <a:pt x="425" y="0"/>
                  <a:pt x="393" y="5"/>
                </a:cubicBezTo>
                <a:cubicBezTo>
                  <a:pt x="361" y="10"/>
                  <a:pt x="330" y="23"/>
                  <a:pt x="304" y="34"/>
                </a:cubicBezTo>
                <a:cubicBezTo>
                  <a:pt x="278" y="45"/>
                  <a:pt x="263" y="51"/>
                  <a:pt x="240" y="73"/>
                </a:cubicBezTo>
                <a:cubicBezTo>
                  <a:pt x="217" y="95"/>
                  <a:pt x="184" y="129"/>
                  <a:pt x="163" y="169"/>
                </a:cubicBezTo>
                <a:cubicBezTo>
                  <a:pt x="142" y="209"/>
                  <a:pt x="129" y="256"/>
                  <a:pt x="115" y="316"/>
                </a:cubicBezTo>
                <a:cubicBezTo>
                  <a:pt x="101" y="376"/>
                  <a:pt x="88" y="450"/>
                  <a:pt x="76" y="530"/>
                </a:cubicBezTo>
                <a:cubicBezTo>
                  <a:pt x="64" y="610"/>
                  <a:pt x="48" y="717"/>
                  <a:pt x="41" y="796"/>
                </a:cubicBezTo>
                <a:cubicBezTo>
                  <a:pt x="34" y="875"/>
                  <a:pt x="39" y="901"/>
                  <a:pt x="32" y="1004"/>
                </a:cubicBezTo>
                <a:cubicBezTo>
                  <a:pt x="25" y="1107"/>
                  <a:pt x="5" y="1349"/>
                  <a:pt x="0" y="1417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6574" name="Group 36"/>
          <p:cNvGrpSpPr>
            <a:grpSpLocks/>
          </p:cNvGrpSpPr>
          <p:nvPr/>
        </p:nvGrpSpPr>
        <p:grpSpPr bwMode="auto">
          <a:xfrm>
            <a:off x="2570163" y="2897188"/>
            <a:ext cx="3970337" cy="1685925"/>
            <a:chOff x="4390" y="1953"/>
            <a:chExt cx="2501" cy="1062"/>
          </a:xfrm>
        </p:grpSpPr>
        <p:sp>
          <p:nvSpPr>
            <p:cNvPr id="66589" name="Freeform 32"/>
            <p:cNvSpPr>
              <a:spLocks/>
            </p:cNvSpPr>
            <p:nvPr/>
          </p:nvSpPr>
          <p:spPr bwMode="auto">
            <a:xfrm>
              <a:off x="4390" y="1953"/>
              <a:ext cx="2501" cy="1062"/>
            </a:xfrm>
            <a:custGeom>
              <a:avLst/>
              <a:gdLst>
                <a:gd name="T0" fmla="*/ 2463 w 2540"/>
                <a:gd name="T1" fmla="*/ 3 h 1062"/>
                <a:gd name="T2" fmla="*/ 1702 w 2540"/>
                <a:gd name="T3" fmla="*/ 3 h 1062"/>
                <a:gd name="T4" fmla="*/ 1169 w 2540"/>
                <a:gd name="T5" fmla="*/ 3 h 1062"/>
                <a:gd name="T6" fmla="*/ 756 w 2540"/>
                <a:gd name="T7" fmla="*/ 22 h 1062"/>
                <a:gd name="T8" fmla="*/ 469 w 2540"/>
                <a:gd name="T9" fmla="*/ 67 h 1062"/>
                <a:gd name="T10" fmla="*/ 306 w 2540"/>
                <a:gd name="T11" fmla="*/ 125 h 1062"/>
                <a:gd name="T12" fmla="*/ 202 w 2540"/>
                <a:gd name="T13" fmla="*/ 202 h 1062"/>
                <a:gd name="T14" fmla="*/ 120 w 2540"/>
                <a:gd name="T15" fmla="*/ 336 h 1062"/>
                <a:gd name="T16" fmla="*/ 58 w 2540"/>
                <a:gd name="T17" fmla="*/ 579 h 1062"/>
                <a:gd name="T18" fmla="*/ 0 w 2540"/>
                <a:gd name="T19" fmla="*/ 1062 h 10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0" h="1062">
                  <a:moveTo>
                    <a:pt x="2540" y="3"/>
                  </a:moveTo>
                  <a:cubicBezTo>
                    <a:pt x="2259" y="3"/>
                    <a:pt x="1978" y="3"/>
                    <a:pt x="1756" y="3"/>
                  </a:cubicBezTo>
                  <a:cubicBezTo>
                    <a:pt x="1534" y="3"/>
                    <a:pt x="1369" y="0"/>
                    <a:pt x="1206" y="3"/>
                  </a:cubicBezTo>
                  <a:cubicBezTo>
                    <a:pt x="1043" y="6"/>
                    <a:pt x="900" y="11"/>
                    <a:pt x="780" y="22"/>
                  </a:cubicBezTo>
                  <a:cubicBezTo>
                    <a:pt x="660" y="33"/>
                    <a:pt x="560" y="50"/>
                    <a:pt x="483" y="67"/>
                  </a:cubicBezTo>
                  <a:cubicBezTo>
                    <a:pt x="406" y="84"/>
                    <a:pt x="362" y="103"/>
                    <a:pt x="316" y="125"/>
                  </a:cubicBezTo>
                  <a:cubicBezTo>
                    <a:pt x="270" y="147"/>
                    <a:pt x="240" y="167"/>
                    <a:pt x="208" y="202"/>
                  </a:cubicBezTo>
                  <a:cubicBezTo>
                    <a:pt x="176" y="237"/>
                    <a:pt x="149" y="273"/>
                    <a:pt x="124" y="336"/>
                  </a:cubicBezTo>
                  <a:cubicBezTo>
                    <a:pt x="99" y="399"/>
                    <a:pt x="81" y="458"/>
                    <a:pt x="60" y="579"/>
                  </a:cubicBezTo>
                  <a:cubicBezTo>
                    <a:pt x="39" y="700"/>
                    <a:pt x="11" y="982"/>
                    <a:pt x="0" y="106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90" name="Freeform 33"/>
            <p:cNvSpPr>
              <a:spLocks/>
            </p:cNvSpPr>
            <p:nvPr/>
          </p:nvSpPr>
          <p:spPr bwMode="auto">
            <a:xfrm>
              <a:off x="4646" y="1958"/>
              <a:ext cx="995" cy="166"/>
            </a:xfrm>
            <a:custGeom>
              <a:avLst/>
              <a:gdLst>
                <a:gd name="T0" fmla="*/ 995 w 995"/>
                <a:gd name="T1" fmla="*/ 0 h 166"/>
                <a:gd name="T2" fmla="*/ 636 w 995"/>
                <a:gd name="T3" fmla="*/ 13 h 166"/>
                <a:gd name="T4" fmla="*/ 457 w 995"/>
                <a:gd name="T5" fmla="*/ 26 h 166"/>
                <a:gd name="T6" fmla="*/ 297 w 995"/>
                <a:gd name="T7" fmla="*/ 51 h 166"/>
                <a:gd name="T8" fmla="*/ 163 w 995"/>
                <a:gd name="T9" fmla="*/ 80 h 166"/>
                <a:gd name="T10" fmla="*/ 204 w 995"/>
                <a:gd name="T11" fmla="*/ 70 h 166"/>
                <a:gd name="T12" fmla="*/ 102 w 995"/>
                <a:gd name="T13" fmla="*/ 106 h 166"/>
                <a:gd name="T14" fmla="*/ 51 w 995"/>
                <a:gd name="T15" fmla="*/ 131 h 166"/>
                <a:gd name="T16" fmla="*/ 0 w 995"/>
                <a:gd name="T17" fmla="*/ 16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5" h="166">
                  <a:moveTo>
                    <a:pt x="995" y="0"/>
                  </a:moveTo>
                  <a:cubicBezTo>
                    <a:pt x="860" y="4"/>
                    <a:pt x="726" y="9"/>
                    <a:pt x="636" y="13"/>
                  </a:cubicBezTo>
                  <a:cubicBezTo>
                    <a:pt x="546" y="17"/>
                    <a:pt x="513" y="20"/>
                    <a:pt x="457" y="26"/>
                  </a:cubicBezTo>
                  <a:cubicBezTo>
                    <a:pt x="401" y="32"/>
                    <a:pt x="346" y="42"/>
                    <a:pt x="297" y="51"/>
                  </a:cubicBezTo>
                  <a:cubicBezTo>
                    <a:pt x="248" y="60"/>
                    <a:pt x="178" y="77"/>
                    <a:pt x="163" y="80"/>
                  </a:cubicBezTo>
                  <a:cubicBezTo>
                    <a:pt x="148" y="83"/>
                    <a:pt x="214" y="66"/>
                    <a:pt x="204" y="70"/>
                  </a:cubicBezTo>
                  <a:cubicBezTo>
                    <a:pt x="194" y="74"/>
                    <a:pt x="127" y="96"/>
                    <a:pt x="102" y="106"/>
                  </a:cubicBezTo>
                  <a:cubicBezTo>
                    <a:pt x="77" y="116"/>
                    <a:pt x="68" y="121"/>
                    <a:pt x="51" y="131"/>
                  </a:cubicBezTo>
                  <a:cubicBezTo>
                    <a:pt x="34" y="141"/>
                    <a:pt x="9" y="160"/>
                    <a:pt x="0" y="16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6575" name="Group 37"/>
          <p:cNvGrpSpPr>
            <a:grpSpLocks/>
          </p:cNvGrpSpPr>
          <p:nvPr/>
        </p:nvGrpSpPr>
        <p:grpSpPr bwMode="auto">
          <a:xfrm>
            <a:off x="2647950" y="2862263"/>
            <a:ext cx="3892550" cy="996950"/>
            <a:chOff x="4422" y="1785"/>
            <a:chExt cx="2452" cy="628"/>
          </a:xfrm>
        </p:grpSpPr>
        <p:sp>
          <p:nvSpPr>
            <p:cNvPr id="66587" name="Freeform 34"/>
            <p:cNvSpPr>
              <a:spLocks/>
            </p:cNvSpPr>
            <p:nvPr/>
          </p:nvSpPr>
          <p:spPr bwMode="auto">
            <a:xfrm>
              <a:off x="4852" y="1791"/>
              <a:ext cx="2022" cy="47"/>
            </a:xfrm>
            <a:custGeom>
              <a:avLst/>
              <a:gdLst>
                <a:gd name="T0" fmla="*/ 1990 w 2055"/>
                <a:gd name="T1" fmla="*/ 0 h 1"/>
                <a:gd name="T2" fmla="*/ 0 w 205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55" h="1">
                  <a:moveTo>
                    <a:pt x="2055" y="0"/>
                  </a:moveTo>
                  <a:cubicBezTo>
                    <a:pt x="1198" y="0"/>
                    <a:pt x="342" y="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88" name="Freeform 35"/>
            <p:cNvSpPr>
              <a:spLocks/>
            </p:cNvSpPr>
            <p:nvPr/>
          </p:nvSpPr>
          <p:spPr bwMode="auto">
            <a:xfrm>
              <a:off x="4422" y="1785"/>
              <a:ext cx="429" cy="628"/>
            </a:xfrm>
            <a:custGeom>
              <a:avLst/>
              <a:gdLst>
                <a:gd name="T0" fmla="*/ 429 w 429"/>
                <a:gd name="T1" fmla="*/ 0 h 628"/>
                <a:gd name="T2" fmla="*/ 355 w 429"/>
                <a:gd name="T3" fmla="*/ 16 h 628"/>
                <a:gd name="T4" fmla="*/ 301 w 429"/>
                <a:gd name="T5" fmla="*/ 36 h 628"/>
                <a:gd name="T6" fmla="*/ 233 w 429"/>
                <a:gd name="T7" fmla="*/ 80 h 628"/>
                <a:gd name="T8" fmla="*/ 192 w 429"/>
                <a:gd name="T9" fmla="*/ 112 h 628"/>
                <a:gd name="T10" fmla="*/ 141 w 429"/>
                <a:gd name="T11" fmla="*/ 176 h 628"/>
                <a:gd name="T12" fmla="*/ 105 w 429"/>
                <a:gd name="T13" fmla="*/ 218 h 628"/>
                <a:gd name="T14" fmla="*/ 70 w 429"/>
                <a:gd name="T15" fmla="*/ 295 h 628"/>
                <a:gd name="T16" fmla="*/ 54 w 429"/>
                <a:gd name="T17" fmla="*/ 349 h 628"/>
                <a:gd name="T18" fmla="*/ 35 w 429"/>
                <a:gd name="T19" fmla="*/ 416 h 628"/>
                <a:gd name="T20" fmla="*/ 22 w 429"/>
                <a:gd name="T21" fmla="*/ 480 h 628"/>
                <a:gd name="T22" fmla="*/ 9 w 429"/>
                <a:gd name="T23" fmla="*/ 560 h 628"/>
                <a:gd name="T24" fmla="*/ 0 w 429"/>
                <a:gd name="T25" fmla="*/ 628 h 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628">
                  <a:moveTo>
                    <a:pt x="429" y="0"/>
                  </a:moveTo>
                  <a:cubicBezTo>
                    <a:pt x="402" y="5"/>
                    <a:pt x="376" y="10"/>
                    <a:pt x="355" y="16"/>
                  </a:cubicBezTo>
                  <a:cubicBezTo>
                    <a:pt x="334" y="22"/>
                    <a:pt x="321" y="25"/>
                    <a:pt x="301" y="36"/>
                  </a:cubicBezTo>
                  <a:cubicBezTo>
                    <a:pt x="281" y="47"/>
                    <a:pt x="251" y="67"/>
                    <a:pt x="233" y="80"/>
                  </a:cubicBezTo>
                  <a:cubicBezTo>
                    <a:pt x="215" y="93"/>
                    <a:pt x="207" y="96"/>
                    <a:pt x="192" y="112"/>
                  </a:cubicBezTo>
                  <a:cubicBezTo>
                    <a:pt x="177" y="128"/>
                    <a:pt x="156" y="158"/>
                    <a:pt x="141" y="176"/>
                  </a:cubicBezTo>
                  <a:cubicBezTo>
                    <a:pt x="126" y="194"/>
                    <a:pt x="117" y="198"/>
                    <a:pt x="105" y="218"/>
                  </a:cubicBezTo>
                  <a:cubicBezTo>
                    <a:pt x="93" y="238"/>
                    <a:pt x="79" y="273"/>
                    <a:pt x="70" y="295"/>
                  </a:cubicBezTo>
                  <a:cubicBezTo>
                    <a:pt x="61" y="317"/>
                    <a:pt x="60" y="329"/>
                    <a:pt x="54" y="349"/>
                  </a:cubicBezTo>
                  <a:cubicBezTo>
                    <a:pt x="48" y="369"/>
                    <a:pt x="40" y="394"/>
                    <a:pt x="35" y="416"/>
                  </a:cubicBezTo>
                  <a:cubicBezTo>
                    <a:pt x="30" y="438"/>
                    <a:pt x="26" y="456"/>
                    <a:pt x="22" y="480"/>
                  </a:cubicBezTo>
                  <a:cubicBezTo>
                    <a:pt x="18" y="504"/>
                    <a:pt x="13" y="535"/>
                    <a:pt x="9" y="560"/>
                  </a:cubicBezTo>
                  <a:cubicBezTo>
                    <a:pt x="5" y="585"/>
                    <a:pt x="1" y="617"/>
                    <a:pt x="0" y="6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576" name="Rectangle 8"/>
          <p:cNvSpPr>
            <a:spLocks noChangeArrowheads="1"/>
          </p:cNvSpPr>
          <p:nvPr/>
        </p:nvSpPr>
        <p:spPr bwMode="auto">
          <a:xfrm>
            <a:off x="3196226" y="3200048"/>
            <a:ext cx="1276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100" baseline="0" dirty="0" err="1">
                <a:solidFill>
                  <a:srgbClr val="000000"/>
                </a:solidFill>
              </a:rPr>
              <a:t>halo</a:t>
            </a:r>
            <a:endParaRPr lang="de-DE" altLang="de-DE" sz="1100" baseline="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de-DE" altLang="de-DE" sz="1000" baseline="0" dirty="0">
                <a:solidFill>
                  <a:srgbClr val="000000"/>
                </a:solidFill>
              </a:rPr>
              <a:t>(</a:t>
            </a:r>
            <a:r>
              <a:rPr lang="en-GB" altLang="de-DE" sz="1000" baseline="0" dirty="0">
                <a:solidFill>
                  <a:srgbClr val="000000"/>
                </a:solidFill>
              </a:rPr>
              <a:t>of dark</a:t>
            </a:r>
            <a:r>
              <a:rPr lang="de-DE" altLang="de-DE" sz="1000" baseline="0" dirty="0">
                <a:solidFill>
                  <a:srgbClr val="000000"/>
                </a:solidFill>
              </a:rPr>
              <a:t> matter</a:t>
            </a:r>
            <a:r>
              <a:rPr lang="de-DE" altLang="de-DE" sz="1000" baseline="0" dirty="0" smtClean="0">
                <a:solidFill>
                  <a:srgbClr val="000000"/>
                </a:solidFill>
              </a:rPr>
              <a:t>)</a:t>
            </a:r>
            <a:endParaRPr lang="de-DE" altLang="de-DE" sz="18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80" name="Group 45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66583" name="Picture 46" descr="Layout_neu120208_schmal_unten-txt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Text Box 47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3210D895-1817-47C3-82EC-BDB774AA31E3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16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4453200" y="3141683"/>
            <a:ext cx="13956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1800"/>
              </a:spcBef>
              <a:buFontTx/>
              <a:buNone/>
            </a:pPr>
            <a:r>
              <a:rPr lang="en-US" altLang="de-DE" sz="900" b="0" baseline="0" dirty="0" smtClean="0">
                <a:solidFill>
                  <a:srgbClr val="FF0000"/>
                </a:solidFill>
              </a:rPr>
              <a:t>density distribution of photons:</a:t>
            </a:r>
            <a:br>
              <a:rPr lang="en-US" altLang="de-DE" sz="900" b="0" baseline="0" dirty="0" smtClean="0">
                <a:solidFill>
                  <a:srgbClr val="FF0000"/>
                </a:solidFill>
              </a:rPr>
            </a:br>
            <a:r>
              <a:rPr lang="de-DE" altLang="de-DE" sz="900" baseline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  </a:t>
            </a:r>
            <a:r>
              <a:rPr lang="de-DE" altLang="de-DE" sz="900" baseline="0" dirty="0" smtClean="0">
                <a:solidFill>
                  <a:srgbClr val="FF0000"/>
                </a:solidFill>
              </a:rPr>
              <a:t>1/r</a:t>
            </a:r>
            <a:r>
              <a:rPr lang="de-DE" altLang="de-DE" sz="900" dirty="0" smtClean="0">
                <a:solidFill>
                  <a:srgbClr val="FF0000"/>
                </a:solidFill>
              </a:rPr>
              <a:t>2</a:t>
            </a:r>
            <a:endParaRPr lang="de-DE" altLang="de-DE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" name="Gerader Verbinder 31"/>
          <p:cNvCxnSpPr/>
          <p:nvPr/>
        </p:nvCxnSpPr>
        <p:spPr bwMode="auto">
          <a:xfrm>
            <a:off x="4962919" y="2885392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r Verbinder 32"/>
          <p:cNvCxnSpPr/>
          <p:nvPr/>
        </p:nvCxnSpPr>
        <p:spPr bwMode="auto">
          <a:xfrm>
            <a:off x="3595265" y="3005248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3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813050" y="4624388"/>
            <a:ext cx="14117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050" baseline="0" dirty="0">
                <a:solidFill>
                  <a:srgbClr val="000000"/>
                </a:solidFill>
              </a:rPr>
              <a:t>f</a:t>
            </a:r>
            <a:r>
              <a:rPr lang="en-US" altLang="de-DE" sz="1050" baseline="0" dirty="0" smtClean="0">
                <a:solidFill>
                  <a:srgbClr val="000000"/>
                </a:solidFill>
              </a:rPr>
              <a:t>ollowing N</a:t>
            </a:r>
            <a:r>
              <a:rPr lang="de-DE" altLang="de-DE" sz="1050" baseline="0" dirty="0" err="1" smtClean="0">
                <a:solidFill>
                  <a:srgbClr val="000000"/>
                </a:solidFill>
              </a:rPr>
              <a:t>ewton</a:t>
            </a:r>
            <a:endParaRPr lang="de-DE" altLang="de-DE" sz="105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4541506" y="3198928"/>
            <a:ext cx="1683327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1800"/>
              </a:spcBef>
              <a:buFontTx/>
              <a:buNone/>
            </a:pPr>
            <a:r>
              <a:rPr lang="en-US" altLang="de-DE" sz="1100" b="0" baseline="0" dirty="0" smtClean="0">
                <a:solidFill>
                  <a:srgbClr val="FF0000"/>
                </a:solidFill>
              </a:rPr>
              <a:t>assumed density distribution of DM particles</a:t>
            </a:r>
            <a:r>
              <a:rPr lang="en-US" altLang="de-DE" sz="1100" b="0" baseline="0" dirty="0" smtClean="0">
                <a:solidFill>
                  <a:srgbClr val="FF0000"/>
                </a:solidFill>
              </a:rPr>
              <a:t>:</a:t>
            </a:r>
            <a:br>
              <a:rPr lang="en-US" altLang="de-DE" sz="1100" b="0" baseline="0" dirty="0" smtClean="0">
                <a:solidFill>
                  <a:srgbClr val="FF0000"/>
                </a:solidFill>
              </a:rPr>
            </a:br>
            <a:r>
              <a:rPr lang="en-US" altLang="de-DE" sz="1100" b="0" baseline="0" dirty="0" smtClean="0">
                <a:solidFill>
                  <a:srgbClr val="FF0000"/>
                </a:solidFill>
              </a:rPr>
              <a:t/>
            </a:r>
            <a:br>
              <a:rPr lang="en-US" altLang="de-DE" sz="1100" b="0" baseline="0" dirty="0" smtClean="0">
                <a:solidFill>
                  <a:srgbClr val="FF0000"/>
                </a:solidFill>
              </a:rPr>
            </a:br>
            <a:r>
              <a:rPr lang="de-DE" altLang="de-DE" sz="1400" baseline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 </a:t>
            </a:r>
            <a:r>
              <a:rPr lang="de-DE" altLang="de-DE" sz="1400" baseline="0" dirty="0" smtClean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de-DE" altLang="de-DE" sz="1400" baseline="0" dirty="0" smtClean="0">
                <a:solidFill>
                  <a:srgbClr val="FF0000"/>
                </a:solidFill>
              </a:rPr>
              <a:t>1/r</a:t>
            </a:r>
            <a:r>
              <a:rPr lang="de-DE" altLang="de-DE" sz="1400" dirty="0" smtClean="0">
                <a:solidFill>
                  <a:srgbClr val="FF0000"/>
                </a:solidFill>
              </a:rPr>
              <a:t>2</a:t>
            </a:r>
            <a:endParaRPr lang="de-DE" altLang="de-D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6596974" y="2767479"/>
            <a:ext cx="693025" cy="297517"/>
            <a:chOff x="8324851" y="3606169"/>
            <a:chExt cx="693025" cy="297517"/>
          </a:xfrm>
        </p:grpSpPr>
        <p:cxnSp>
          <p:nvCxnSpPr>
            <p:cNvPr id="40" name="Gerade Verbindung mit Pfeil 39"/>
            <p:cNvCxnSpPr/>
            <p:nvPr/>
          </p:nvCxnSpPr>
          <p:spPr bwMode="auto">
            <a:xfrm>
              <a:off x="8324851" y="3677156"/>
              <a:ext cx="405792" cy="0"/>
            </a:xfrm>
            <a:prstGeom prst="straightConnector1">
              <a:avLst/>
            </a:prstGeom>
            <a:solidFill>
              <a:srgbClr val="FFFFFF"/>
            </a:solidFill>
            <a:ln w="2222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" name="Textfeld 40"/>
            <p:cNvSpPr txBox="1"/>
            <p:nvPr/>
          </p:nvSpPr>
          <p:spPr>
            <a:xfrm>
              <a:off x="8729014" y="3606169"/>
              <a:ext cx="288862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?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02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31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17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500184" y="1243012"/>
            <a:ext cx="4143632" cy="1214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baseline="0" dirty="0" smtClean="0"/>
              <a:t>2) The </a:t>
            </a:r>
            <a:r>
              <a:rPr lang="en-GB" altLang="de-DE" sz="1800" b="0" baseline="0" dirty="0"/>
              <a:t>Dark Matter </a:t>
            </a:r>
            <a:r>
              <a:rPr lang="en-GB" altLang="de-DE" sz="1800" b="0" baseline="0" dirty="0" smtClean="0"/>
              <a:t>in Clusters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 smtClean="0"/>
              <a:t>Identified by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de-DE" baseline="0" dirty="0" smtClean="0">
                <a:solidFill>
                  <a:srgbClr val="922300"/>
                </a:solidFill>
              </a:rPr>
              <a:t>Gravitational Lensing</a:t>
            </a:r>
            <a:endParaRPr lang="de-DE" altLang="de-DE" baseline="0" dirty="0">
              <a:solidFill>
                <a:srgbClr val="9223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17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81200" y="3032124"/>
            <a:ext cx="5181600" cy="125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/>
              <a:t>The</a:t>
            </a:r>
            <a:r>
              <a:rPr lang="en-GB" altLang="de-DE" baseline="0" dirty="0"/>
              <a:t> </a:t>
            </a:r>
            <a:r>
              <a:rPr lang="en-GB" altLang="de-DE" u="sng" baseline="0" dirty="0" smtClean="0">
                <a:solidFill>
                  <a:srgbClr val="922300"/>
                </a:solidFill>
              </a:rPr>
              <a:t>Clash cooperation </a:t>
            </a:r>
            <a:r>
              <a:rPr lang="en-GB" altLang="de-DE" b="0" baseline="0" dirty="0" smtClean="0"/>
              <a:t>has investigated the dark matter distribution in the </a:t>
            </a:r>
            <a:br>
              <a:rPr lang="en-GB" altLang="de-DE" b="0" baseline="0" dirty="0" smtClean="0"/>
            </a:br>
            <a:r>
              <a:rPr lang="en-GB" altLang="de-DE" sz="1800" b="0" baseline="0" dirty="0" smtClean="0">
                <a:solidFill>
                  <a:srgbClr val="922300"/>
                </a:solidFill>
              </a:rPr>
              <a:t>Galaxy Cluster A2261</a:t>
            </a:r>
            <a:endParaRPr lang="en-GB" altLang="de-DE" sz="1800" b="0" baseline="0" dirty="0" smtClean="0">
              <a:solidFill>
                <a:srgbClr val="922300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45385" y="4447520"/>
            <a:ext cx="5181600" cy="73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 smtClean="0">
                <a:solidFill>
                  <a:srgbClr val="CC3300"/>
                </a:solidFill>
              </a:rPr>
              <a:t>They </a:t>
            </a:r>
            <a:r>
              <a:rPr lang="en-GB" altLang="de-DE" b="0" baseline="0" dirty="0" smtClean="0">
                <a:solidFill>
                  <a:srgbClr val="CC3300"/>
                </a:solidFill>
              </a:rPr>
              <a:t>produced a </a:t>
            </a:r>
            <a:r>
              <a:rPr lang="en-GB" altLang="de-DE" b="0" u="sng" baseline="0" dirty="0" smtClean="0">
                <a:solidFill>
                  <a:srgbClr val="CC3300"/>
                </a:solidFill>
              </a:rPr>
              <a:t>mapping of dark matter</a:t>
            </a:r>
            <a:endParaRPr lang="de-DE" altLang="de-DE" b="0" u="sng" baseline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D3D37-FE79-44B8-8662-7CA2AAF6D68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27657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0A100581-EDE2-42D7-B55F-F1AA7CE0301D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18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8229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355848" y="1120775"/>
            <a:ext cx="4868735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baseline="0" dirty="0" smtClean="0">
                <a:solidFill>
                  <a:srgbClr val="002060"/>
                </a:solidFill>
              </a:rPr>
              <a:t>Clash</a:t>
            </a:r>
            <a:r>
              <a:rPr lang="en-US" altLang="de-DE" sz="1600" baseline="0" dirty="0" smtClean="0">
                <a:solidFill>
                  <a:schemeClr val="tx2"/>
                </a:solidFill>
              </a:rPr>
              <a:t> investigation of galaxy cluster</a:t>
            </a:r>
            <a:br>
              <a:rPr lang="en-US" altLang="de-DE" sz="1600" baseline="0" dirty="0" smtClean="0">
                <a:solidFill>
                  <a:schemeClr val="tx2"/>
                </a:solidFill>
              </a:rPr>
            </a:br>
            <a:r>
              <a:rPr lang="en-US" altLang="de-DE" sz="1600" baseline="0" dirty="0" smtClean="0">
                <a:solidFill>
                  <a:schemeClr val="tx2"/>
                </a:solidFill>
              </a:rPr>
              <a:t>A2261</a:t>
            </a:r>
            <a:endParaRPr lang="en-US" altLang="de-DE" sz="1600" baseline="0" dirty="0">
              <a:solidFill>
                <a:schemeClr val="tx2"/>
              </a:solidFill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91135" y="5273675"/>
            <a:ext cx="7161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Sophisticated programs determine the parameters of the light sources and the deflection and so the density of </a:t>
            </a:r>
            <a:r>
              <a:rPr lang="en-GB" altLang="de-DE" sz="1400" b="0" baseline="0" dirty="0" smtClean="0">
                <a:solidFill>
                  <a:srgbClr val="922300"/>
                </a:solidFill>
                <a:latin typeface="Arial" panose="020B0604020202020204" pitchFamily="34" charset="0"/>
              </a:rPr>
              <a:t>dark matter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.  </a:t>
            </a:r>
            <a:endParaRPr lang="en-GB" altLang="de-DE" sz="1400" baseline="0" dirty="0" smtClean="0">
              <a:solidFill>
                <a:srgbClr val="00206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918961" y="1601928"/>
            <a:ext cx="330607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cluster comprises  </a:t>
            </a:r>
            <a:r>
              <a:rPr lang="en-GB" altLang="de-DE" sz="1400" baseline="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300 galaxies</a:t>
            </a:r>
            <a:endParaRPr lang="en-GB" altLang="de-DE" sz="1400" baseline="0" dirty="0" smtClean="0">
              <a:solidFill>
                <a:srgbClr val="00206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2560842" y="2162948"/>
            <a:ext cx="4022316" cy="2813865"/>
            <a:chOff x="902557" y="3082408"/>
            <a:chExt cx="3662411" cy="2344842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57" y="3082408"/>
              <a:ext cx="3662411" cy="2344842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 rot="-2880000">
              <a:off x="1664458" y="3845852"/>
              <a:ext cx="790330" cy="68577"/>
              <a:chOff x="1581487" y="3433484"/>
              <a:chExt cx="1099210" cy="232711"/>
            </a:xfrm>
          </p:grpSpPr>
          <p:cxnSp>
            <p:nvCxnSpPr>
              <p:cNvPr id="31" name="Gerade Verbindung mit Pfeil 30"/>
              <p:cNvCxnSpPr/>
              <p:nvPr/>
            </p:nvCxnSpPr>
            <p:spPr bwMode="auto">
              <a:xfrm rot="18840000">
                <a:off x="2641263" y="3626760"/>
                <a:ext cx="0" cy="78869"/>
              </a:xfrm>
              <a:prstGeom prst="straightConnector1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Freihandform 31"/>
              <p:cNvSpPr/>
              <p:nvPr/>
            </p:nvSpPr>
            <p:spPr bwMode="auto">
              <a:xfrm>
                <a:off x="1581487" y="3433484"/>
                <a:ext cx="1031409" cy="217239"/>
              </a:xfrm>
              <a:custGeom>
                <a:avLst/>
                <a:gdLst>
                  <a:gd name="connsiteX0" fmla="*/ 0 w 1031409"/>
                  <a:gd name="connsiteY0" fmla="*/ 217239 h 217239"/>
                  <a:gd name="connsiteX1" fmla="*/ 130010 w 1031409"/>
                  <a:gd name="connsiteY1" fmla="*/ 117565 h 217239"/>
                  <a:gd name="connsiteX2" fmla="*/ 277354 w 1031409"/>
                  <a:gd name="connsiteY2" fmla="*/ 48226 h 217239"/>
                  <a:gd name="connsiteX3" fmla="*/ 437699 w 1031409"/>
                  <a:gd name="connsiteY3" fmla="*/ 4890 h 217239"/>
                  <a:gd name="connsiteX4" fmla="*/ 593710 w 1031409"/>
                  <a:gd name="connsiteY4" fmla="*/ 4890 h 217239"/>
                  <a:gd name="connsiteX5" fmla="*/ 749722 w 1031409"/>
                  <a:gd name="connsiteY5" fmla="*/ 39559 h 217239"/>
                  <a:gd name="connsiteX6" fmla="*/ 888398 w 1031409"/>
                  <a:gd name="connsiteY6" fmla="*/ 100230 h 217239"/>
                  <a:gd name="connsiteX7" fmla="*/ 1031409 w 1031409"/>
                  <a:gd name="connsiteY7" fmla="*/ 204238 h 217239"/>
                  <a:gd name="connsiteX8" fmla="*/ 1031409 w 1031409"/>
                  <a:gd name="connsiteY8" fmla="*/ 204238 h 21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1409" h="217239">
                    <a:moveTo>
                      <a:pt x="0" y="217239"/>
                    </a:moveTo>
                    <a:cubicBezTo>
                      <a:pt x="41892" y="181486"/>
                      <a:pt x="83784" y="145734"/>
                      <a:pt x="130010" y="117565"/>
                    </a:cubicBezTo>
                    <a:cubicBezTo>
                      <a:pt x="176236" y="89396"/>
                      <a:pt x="226073" y="67005"/>
                      <a:pt x="277354" y="48226"/>
                    </a:cubicBezTo>
                    <a:cubicBezTo>
                      <a:pt x="328636" y="29447"/>
                      <a:pt x="384973" y="12113"/>
                      <a:pt x="437699" y="4890"/>
                    </a:cubicBezTo>
                    <a:cubicBezTo>
                      <a:pt x="490425" y="-2333"/>
                      <a:pt x="541706" y="-888"/>
                      <a:pt x="593710" y="4890"/>
                    </a:cubicBezTo>
                    <a:cubicBezTo>
                      <a:pt x="645714" y="10668"/>
                      <a:pt x="700607" y="23669"/>
                      <a:pt x="749722" y="39559"/>
                    </a:cubicBezTo>
                    <a:cubicBezTo>
                      <a:pt x="798837" y="55449"/>
                      <a:pt x="841450" y="72784"/>
                      <a:pt x="888398" y="100230"/>
                    </a:cubicBezTo>
                    <a:cubicBezTo>
                      <a:pt x="935346" y="127676"/>
                      <a:pt x="1031409" y="204238"/>
                      <a:pt x="1031409" y="204238"/>
                    </a:cubicBezTo>
                    <a:lnTo>
                      <a:pt x="1031409" y="204238"/>
                    </a:lnTo>
                  </a:path>
                </a:pathLst>
              </a:cu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1600" b="1" i="0" u="none" strike="noStrike" cap="none" normalizeH="0" baseline="3000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 rot="7800000">
              <a:off x="3200964" y="4191278"/>
              <a:ext cx="790330" cy="45719"/>
              <a:chOff x="1581487" y="3433484"/>
              <a:chExt cx="1099210" cy="232711"/>
            </a:xfrm>
          </p:grpSpPr>
          <p:cxnSp>
            <p:nvCxnSpPr>
              <p:cNvPr id="29" name="Gerade Verbindung mit Pfeil 28"/>
              <p:cNvCxnSpPr/>
              <p:nvPr/>
            </p:nvCxnSpPr>
            <p:spPr bwMode="auto">
              <a:xfrm rot="18840000">
                <a:off x="2641263" y="3626760"/>
                <a:ext cx="0" cy="78869"/>
              </a:xfrm>
              <a:prstGeom prst="straightConnector1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Freihandform 29"/>
              <p:cNvSpPr/>
              <p:nvPr/>
            </p:nvSpPr>
            <p:spPr bwMode="auto">
              <a:xfrm>
                <a:off x="1581487" y="3433484"/>
                <a:ext cx="1031409" cy="217239"/>
              </a:xfrm>
              <a:custGeom>
                <a:avLst/>
                <a:gdLst>
                  <a:gd name="connsiteX0" fmla="*/ 0 w 1031409"/>
                  <a:gd name="connsiteY0" fmla="*/ 217239 h 217239"/>
                  <a:gd name="connsiteX1" fmla="*/ 130010 w 1031409"/>
                  <a:gd name="connsiteY1" fmla="*/ 117565 h 217239"/>
                  <a:gd name="connsiteX2" fmla="*/ 277354 w 1031409"/>
                  <a:gd name="connsiteY2" fmla="*/ 48226 h 217239"/>
                  <a:gd name="connsiteX3" fmla="*/ 437699 w 1031409"/>
                  <a:gd name="connsiteY3" fmla="*/ 4890 h 217239"/>
                  <a:gd name="connsiteX4" fmla="*/ 593710 w 1031409"/>
                  <a:gd name="connsiteY4" fmla="*/ 4890 h 217239"/>
                  <a:gd name="connsiteX5" fmla="*/ 749722 w 1031409"/>
                  <a:gd name="connsiteY5" fmla="*/ 39559 h 217239"/>
                  <a:gd name="connsiteX6" fmla="*/ 888398 w 1031409"/>
                  <a:gd name="connsiteY6" fmla="*/ 100230 h 217239"/>
                  <a:gd name="connsiteX7" fmla="*/ 1031409 w 1031409"/>
                  <a:gd name="connsiteY7" fmla="*/ 204238 h 217239"/>
                  <a:gd name="connsiteX8" fmla="*/ 1031409 w 1031409"/>
                  <a:gd name="connsiteY8" fmla="*/ 204238 h 21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1409" h="217239">
                    <a:moveTo>
                      <a:pt x="0" y="217239"/>
                    </a:moveTo>
                    <a:cubicBezTo>
                      <a:pt x="41892" y="181486"/>
                      <a:pt x="83784" y="145734"/>
                      <a:pt x="130010" y="117565"/>
                    </a:cubicBezTo>
                    <a:cubicBezTo>
                      <a:pt x="176236" y="89396"/>
                      <a:pt x="226073" y="67005"/>
                      <a:pt x="277354" y="48226"/>
                    </a:cubicBezTo>
                    <a:cubicBezTo>
                      <a:pt x="328636" y="29447"/>
                      <a:pt x="384973" y="12113"/>
                      <a:pt x="437699" y="4890"/>
                    </a:cubicBezTo>
                    <a:cubicBezTo>
                      <a:pt x="490425" y="-2333"/>
                      <a:pt x="541706" y="-888"/>
                      <a:pt x="593710" y="4890"/>
                    </a:cubicBezTo>
                    <a:cubicBezTo>
                      <a:pt x="645714" y="10668"/>
                      <a:pt x="700607" y="23669"/>
                      <a:pt x="749722" y="39559"/>
                    </a:cubicBezTo>
                    <a:cubicBezTo>
                      <a:pt x="798837" y="55449"/>
                      <a:pt x="841450" y="72784"/>
                      <a:pt x="888398" y="100230"/>
                    </a:cubicBezTo>
                    <a:cubicBezTo>
                      <a:pt x="935346" y="127676"/>
                      <a:pt x="1031409" y="204238"/>
                      <a:pt x="1031409" y="204238"/>
                    </a:cubicBezTo>
                    <a:lnTo>
                      <a:pt x="1031409" y="204238"/>
                    </a:lnTo>
                  </a:path>
                </a:pathLst>
              </a:cu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1600" b="1" i="0" u="none" strike="noStrike" cap="none" normalizeH="0" baseline="3000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8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19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446556" y="990524"/>
            <a:ext cx="4250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>
                <a:solidFill>
                  <a:srgbClr val="C00000"/>
                </a:solidFill>
              </a:rPr>
              <a:t>Gravitational Lensing</a:t>
            </a:r>
            <a:endParaRPr lang="de-DE" altLang="de-DE" sz="1800" baseline="0" dirty="0">
              <a:solidFill>
                <a:srgbClr val="C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229600" y="5845831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0" y="6034302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19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01" y="1638394"/>
            <a:ext cx="3814274" cy="1751570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47665" y="3527487"/>
            <a:ext cx="3448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Light is deflected in a gravitational field. </a:t>
            </a:r>
            <a:endParaRPr lang="en-GB" altLang="de-DE" sz="1400" baseline="0" dirty="0" smtClean="0">
              <a:solidFill>
                <a:srgbClr val="00206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39567" y="5162326"/>
            <a:ext cx="68648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From determinations like this, one can find the spatial distribution of the dark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matter and </a:t>
            </a:r>
            <a:r>
              <a:rPr lang="en-GB" altLang="de-DE" sz="1400" b="0" u="sng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build maps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of it.</a:t>
            </a:r>
            <a:endParaRPr lang="en-GB" altLang="de-DE" sz="1400" baseline="0" dirty="0" smtClean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954644" y="4533956"/>
            <a:ext cx="7234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excess of the </a:t>
            </a:r>
            <a:r>
              <a:rPr lang="en-GB" altLang="de-DE" sz="1400" b="0" baseline="0" dirty="0">
                <a:solidFill>
                  <a:srgbClr val="002060"/>
                </a:solidFill>
                <a:latin typeface="Arial" panose="020B0604020202020204" pitchFamily="34" charset="0"/>
              </a:rPr>
              <a:t>gravitational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field compared to the classical one is </a:t>
            </a:r>
            <a:b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400" b="0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assigned to the dark matter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endParaRPr lang="en-GB" altLang="de-DE" sz="1400" baseline="0" dirty="0" smtClean="0">
              <a:solidFill>
                <a:srgbClr val="002060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01931" y="3885020"/>
            <a:ext cx="7537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From the deflection it is possible to determine the gravitational field. </a:t>
            </a:r>
            <a:b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And that is a </a:t>
            </a:r>
            <a:r>
              <a:rPr lang="en-GB" altLang="de-DE" sz="1400" b="0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stronger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one than the visible matter can cause.</a:t>
            </a:r>
            <a:endParaRPr lang="en-GB" altLang="de-DE" sz="1400" baseline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 smtClean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 smtClean="0">
                <a:solidFill>
                  <a:srgbClr val="000000"/>
                </a:solidFill>
              </a:rPr>
              <a:t>gravity</a:t>
            </a:r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 smtClean="0">
                <a:solidFill>
                  <a:srgbClr val="000000"/>
                </a:solidFill>
              </a:rPr>
              <a:pPr/>
              <a:t>2</a:t>
            </a:fld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844550" y="1881188"/>
            <a:ext cx="7537450" cy="8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>
                <a:solidFill>
                  <a:srgbClr val="002060"/>
                </a:solidFill>
              </a:rPr>
              <a:t> For the physical community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this </a:t>
            </a:r>
            <a:r>
              <a:rPr lang="en-GB" altLang="de-DE" sz="1800" b="0" baseline="0" dirty="0">
                <a:solidFill>
                  <a:srgbClr val="002060"/>
                </a:solidFill>
              </a:rPr>
              <a:t>is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presently the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most urgent / pressing problem of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physics.</a:t>
            </a:r>
            <a:endParaRPr lang="en-GB" altLang="de-DE" sz="1800" b="0" baseline="0" dirty="0" smtClean="0">
              <a:solidFill>
                <a:srgbClr val="002060"/>
              </a:solidFill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286809" y="1156075"/>
            <a:ext cx="257038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>
                <a:solidFill>
                  <a:srgbClr val="000000"/>
                </a:solidFill>
              </a:rPr>
              <a:t>Dark matter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0" y="5960524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08742" y="3859310"/>
            <a:ext cx="6716058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>
                <a:solidFill>
                  <a:srgbClr val="002060"/>
                </a:solidFill>
              </a:rPr>
              <a:t> </a:t>
            </a:r>
            <a:r>
              <a:rPr lang="en-GB" altLang="de-DE" sz="2000" b="0" baseline="0" dirty="0" smtClean="0">
                <a:solidFill>
                  <a:srgbClr val="002060"/>
                </a:solidFill>
              </a:rPr>
              <a:t>But there is </a:t>
            </a:r>
            <a:r>
              <a:rPr lang="en-GB" altLang="de-DE" sz="2000" b="0" u="sng" baseline="0" dirty="0" smtClean="0">
                <a:solidFill>
                  <a:srgbClr val="002060"/>
                </a:solidFill>
              </a:rPr>
              <a:t>no theory </a:t>
            </a:r>
            <a:r>
              <a:rPr lang="en-GB" altLang="de-DE" sz="2000" b="0" baseline="0" dirty="0" smtClean="0">
                <a:solidFill>
                  <a:srgbClr val="002060"/>
                </a:solidFill>
              </a:rPr>
              <a:t>in the air which could possibly explain the phenomenon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/>
            </a:r>
            <a:br>
              <a:rPr lang="en-GB" altLang="de-DE" sz="1800" b="0" baseline="0" dirty="0" smtClean="0">
                <a:solidFill>
                  <a:srgbClr val="002060"/>
                </a:solidFill>
              </a:rPr>
            </a:br>
            <a:endParaRPr lang="en-GB" altLang="de-DE" sz="1800" b="0" baseline="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GB" altLang="de-DE" sz="1800" b="0" i="1" baseline="0" dirty="0" smtClean="0">
                <a:solidFill>
                  <a:srgbClr val="002060"/>
                </a:solidFill>
              </a:rPr>
              <a:t>So,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 </a:t>
            </a:r>
            <a:r>
              <a:rPr lang="en-GB" altLang="de-DE" sz="1800" b="0" i="1" baseline="0" dirty="0" smtClean="0">
                <a:solidFill>
                  <a:srgbClr val="002060"/>
                </a:solidFill>
                <a:latin typeface="Arial"/>
              </a:rPr>
              <a:t>panic?</a:t>
            </a:r>
            <a:endParaRPr lang="en-GB" altLang="de-DE" sz="1800" b="0" i="1" baseline="0" dirty="0" smtClean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41176" y="3070072"/>
            <a:ext cx="466164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Problem is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well established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since 90 years</a:t>
            </a:r>
          </a:p>
        </p:txBody>
      </p:sp>
    </p:spTree>
    <p:extLst>
      <p:ext uri="{BB962C8B-B14F-4D97-AF65-F5344CB8AC3E}">
        <p14:creationId xmlns:p14="http://schemas.microsoft.com/office/powerpoint/2010/main" val="12896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0329D-E4FC-4042-9FDF-01C6429A5CA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smtClean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30739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B93ADA9C-41DD-427C-A40E-50072D8E2864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20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8229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pic>
        <p:nvPicPr>
          <p:cNvPr id="30726" name="Grafik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16374" r="32506" b="4143"/>
          <a:stretch>
            <a:fillRect/>
          </a:stretch>
        </p:blipFill>
        <p:spPr bwMode="auto">
          <a:xfrm>
            <a:off x="1252538" y="1617663"/>
            <a:ext cx="61055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hteck 1"/>
          <p:cNvSpPr>
            <a:spLocks noChangeArrowheads="1"/>
          </p:cNvSpPr>
          <p:nvPr/>
        </p:nvSpPr>
        <p:spPr bwMode="auto">
          <a:xfrm>
            <a:off x="1871663" y="1970087"/>
            <a:ext cx="3684587" cy="3259137"/>
          </a:xfrm>
          <a:prstGeom prst="rect">
            <a:avLst/>
          </a:prstGeom>
          <a:noFill/>
          <a:ln w="38100" algn="ctr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chemeClr val="tx2"/>
              </a:solidFill>
            </a:endParaRPr>
          </a:p>
        </p:txBody>
      </p:sp>
      <p:sp>
        <p:nvSpPr>
          <p:cNvPr id="30728" name="Rechteck 12"/>
          <p:cNvSpPr>
            <a:spLocks noChangeArrowheads="1"/>
          </p:cNvSpPr>
          <p:nvPr/>
        </p:nvSpPr>
        <p:spPr bwMode="auto">
          <a:xfrm>
            <a:off x="5449888" y="3475038"/>
            <a:ext cx="1450975" cy="1754186"/>
          </a:xfrm>
          <a:prstGeom prst="rect">
            <a:avLst/>
          </a:prstGeom>
          <a:noFill/>
          <a:ln w="381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chemeClr val="tx2"/>
              </a:solidFill>
            </a:endParaRPr>
          </a:p>
        </p:txBody>
      </p:sp>
      <p:cxnSp>
        <p:nvCxnSpPr>
          <p:cNvPr id="30729" name="Gerader Verbinder 3"/>
          <p:cNvCxnSpPr>
            <a:cxnSpLocks noChangeShapeType="1"/>
          </p:cNvCxnSpPr>
          <p:nvPr/>
        </p:nvCxnSpPr>
        <p:spPr bwMode="auto">
          <a:xfrm>
            <a:off x="5484813" y="3213100"/>
            <a:ext cx="1341437" cy="159543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Bogen 5"/>
          <p:cNvSpPr/>
          <p:nvPr/>
        </p:nvSpPr>
        <p:spPr bwMode="auto">
          <a:xfrm rot="16200000">
            <a:off x="6210535" y="441764"/>
            <a:ext cx="928033" cy="2912877"/>
          </a:xfrm>
          <a:prstGeom prst="arc">
            <a:avLst>
              <a:gd name="adj1" fmla="val 16200000"/>
              <a:gd name="adj2" fmla="val 866047"/>
            </a:avLst>
          </a:prstGeom>
          <a:solidFill>
            <a:srgbClr val="FFFFFF"/>
          </a:solidFill>
          <a:ln w="28575" cap="flat" cmpd="sng" algn="ctr">
            <a:solidFill>
              <a:srgbClr val="CC3300"/>
            </a:solidFill>
            <a:prstDash val="solid"/>
            <a:round/>
            <a:headEnd type="stealth" w="lg" len="lg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19" name="Bogen 18"/>
          <p:cNvSpPr/>
          <p:nvPr/>
        </p:nvSpPr>
        <p:spPr bwMode="auto">
          <a:xfrm rot="16200000">
            <a:off x="6754019" y="2326482"/>
            <a:ext cx="1082675" cy="2160587"/>
          </a:xfrm>
          <a:prstGeom prst="arc">
            <a:avLst>
              <a:gd name="adj1" fmla="val 16200000"/>
              <a:gd name="adj2" fmla="val 866047"/>
            </a:avLst>
          </a:pr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round/>
            <a:headEnd type="stealth" w="lg" len="lg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30732" name="Textfeld 6"/>
          <p:cNvSpPr txBox="1">
            <a:spLocks noChangeArrowheads="1"/>
          </p:cNvSpPr>
          <p:nvPr/>
        </p:nvSpPr>
        <p:spPr bwMode="auto">
          <a:xfrm>
            <a:off x="6864350" y="1119188"/>
            <a:ext cx="1374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400" b="0" baseline="0" dirty="0" smtClean="0">
                <a:solidFill>
                  <a:srgbClr val="922300"/>
                </a:solidFill>
              </a:rPr>
              <a:t>Mix of baryonic and dark matter - gas</a:t>
            </a:r>
            <a:endParaRPr lang="en-US" altLang="de-DE" sz="1400" b="0" baseline="0" dirty="0">
              <a:solidFill>
                <a:srgbClr val="922300"/>
              </a:solidFill>
            </a:endParaRPr>
          </a:p>
        </p:txBody>
      </p:sp>
      <p:sp>
        <p:nvSpPr>
          <p:cNvPr id="30733" name="Textfeld 19"/>
          <p:cNvSpPr txBox="1">
            <a:spLocks noChangeArrowheads="1"/>
          </p:cNvSpPr>
          <p:nvPr/>
        </p:nvSpPr>
        <p:spPr bwMode="auto">
          <a:xfrm>
            <a:off x="7442200" y="2600325"/>
            <a:ext cx="116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b="0" baseline="0" dirty="0">
                <a:solidFill>
                  <a:srgbClr val="0070C0"/>
                </a:solidFill>
              </a:rPr>
              <a:t>Pure </a:t>
            </a:r>
            <a:r>
              <a:rPr lang="en-US" altLang="de-DE" sz="1400" b="0" baseline="0" dirty="0" smtClean="0">
                <a:solidFill>
                  <a:srgbClr val="0070C0"/>
                </a:solidFill>
              </a:rPr>
              <a:t>dark </a:t>
            </a:r>
            <a:r>
              <a:rPr lang="de-DE" altLang="de-DE" sz="1400" b="0" baseline="0" dirty="0" smtClean="0">
                <a:solidFill>
                  <a:srgbClr val="0070C0"/>
                </a:solidFill>
              </a:rPr>
              <a:t>matter</a:t>
            </a:r>
            <a:endParaRPr lang="de-DE" altLang="de-DE" sz="1400" b="0" baseline="0" dirty="0">
              <a:solidFill>
                <a:srgbClr val="0070C0"/>
              </a:solidFill>
            </a:endParaRPr>
          </a:p>
        </p:txBody>
      </p:sp>
      <p:sp>
        <p:nvSpPr>
          <p:cNvPr id="25" name="Bogen 24"/>
          <p:cNvSpPr/>
          <p:nvPr/>
        </p:nvSpPr>
        <p:spPr bwMode="auto">
          <a:xfrm rot="16200000">
            <a:off x="7211219" y="2972594"/>
            <a:ext cx="461963" cy="2162175"/>
          </a:xfrm>
          <a:prstGeom prst="arc">
            <a:avLst>
              <a:gd name="adj1" fmla="val 16200000"/>
              <a:gd name="adj2" fmla="val 866047"/>
            </a:avLst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30735" name="Textfeld 25"/>
          <p:cNvSpPr txBox="1">
            <a:spLocks noChangeArrowheads="1"/>
          </p:cNvSpPr>
          <p:nvPr/>
        </p:nvSpPr>
        <p:spPr bwMode="auto">
          <a:xfrm>
            <a:off x="7673975" y="3722688"/>
            <a:ext cx="935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400" b="0" baseline="0" dirty="0" smtClean="0">
                <a:solidFill>
                  <a:srgbClr val="CC0000"/>
                </a:solidFill>
              </a:rPr>
              <a:t>Slope = 1/r</a:t>
            </a:r>
            <a:r>
              <a:rPr lang="en-US" altLang="de-DE" sz="1400" b="0" dirty="0" smtClean="0">
                <a:solidFill>
                  <a:srgbClr val="CC0000"/>
                </a:solidFill>
              </a:rPr>
              <a:t>2</a:t>
            </a:r>
            <a:endParaRPr lang="en-US" altLang="de-DE" sz="1400" b="0" dirty="0">
              <a:solidFill>
                <a:srgbClr val="CC0000"/>
              </a:solidFill>
            </a:endParaRPr>
          </a:p>
        </p:txBody>
      </p:sp>
      <p:sp>
        <p:nvSpPr>
          <p:cNvPr id="30736" name="Textfeld 9"/>
          <p:cNvSpPr txBox="1">
            <a:spLocks noChangeArrowheads="1"/>
          </p:cNvSpPr>
          <p:nvPr/>
        </p:nvSpPr>
        <p:spPr bwMode="auto">
          <a:xfrm>
            <a:off x="2526030" y="1003580"/>
            <a:ext cx="3983037" cy="339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600" b="0" baseline="0">
                <a:solidFill>
                  <a:schemeClr val="tx2"/>
                </a:solidFill>
              </a:rPr>
              <a:t>„CLASH“  </a:t>
            </a:r>
            <a:r>
              <a:rPr lang="en-US" altLang="de-DE" sz="1600" b="0" baseline="0">
                <a:solidFill>
                  <a:schemeClr val="tx2"/>
                </a:solidFill>
              </a:rPr>
              <a:t>investigation of Cluster A2261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7557294" y="3475147"/>
            <a:ext cx="935038" cy="945931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600" b="1" i="0" u="none" strike="noStrike" cap="none" normalizeH="0" baseline="3000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6"/>
          <p:cNvSpPr txBox="1">
            <a:spLocks noChangeArrowheads="1"/>
          </p:cNvSpPr>
          <p:nvPr/>
        </p:nvSpPr>
        <p:spPr bwMode="auto">
          <a:xfrm>
            <a:off x="7368573" y="4535705"/>
            <a:ext cx="137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400" b="0" baseline="0" dirty="0" smtClean="0">
                <a:solidFill>
                  <a:srgbClr val="CC3300"/>
                </a:solidFill>
              </a:rPr>
              <a:t>For the density of dark matter</a:t>
            </a:r>
            <a:endParaRPr lang="en-US" altLang="de-DE" sz="1400" b="0" baseline="0" dirty="0">
              <a:solidFill>
                <a:srgbClr val="CC3300"/>
              </a:solidFill>
            </a:endParaRPr>
          </a:p>
        </p:txBody>
      </p:sp>
      <p:cxnSp>
        <p:nvCxnSpPr>
          <p:cNvPr id="4" name="Gerader Verbinder 3"/>
          <p:cNvCxnSpPr/>
          <p:nvPr/>
        </p:nvCxnSpPr>
        <p:spPr bwMode="auto">
          <a:xfrm flipH="1">
            <a:off x="2503170" y="1636713"/>
            <a:ext cx="22860" cy="386873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" name="Textfeld 27"/>
          <p:cNvSpPr txBox="1"/>
          <p:nvPr/>
        </p:nvSpPr>
        <p:spPr>
          <a:xfrm>
            <a:off x="2423160" y="5427759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 err="1" smtClean="0"/>
              <a:t>R</a:t>
            </a:r>
            <a:r>
              <a:rPr lang="de-DE" sz="1400" baseline="-25000" dirty="0" err="1" smtClean="0"/>
              <a:t>galaxy</a:t>
            </a:r>
            <a:endParaRPr lang="de-DE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/>
      <p:bldP spid="30727" grpId="0" animBg="1"/>
      <p:bldP spid="30728" grpId="0" animBg="1"/>
      <p:bldP spid="6" grpId="0" animBg="1"/>
      <p:bldP spid="19" grpId="0" animBg="1"/>
      <p:bldP spid="30732" grpId="0"/>
      <p:bldP spid="30733" grpId="0"/>
      <p:bldP spid="25" grpId="0" animBg="1"/>
      <p:bldP spid="30735" grpId="0"/>
      <p:bldP spid="2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21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009375" y="913838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Conclusion from both cases: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065058" y="58522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456131" y="1447805"/>
            <a:ext cx="6288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u="sng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Rotation curves</a:t>
            </a: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and </a:t>
            </a:r>
            <a:r>
              <a:rPr lang="en-GB" altLang="de-DE" sz="1600" b="0" u="sng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galaxy clusters</a:t>
            </a: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Both have a density distribution of dark matter following</a:t>
            </a: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25594" y="2409691"/>
            <a:ext cx="735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2000" baseline="0" dirty="0" smtClean="0">
                <a:solidFill>
                  <a:srgbClr val="922300"/>
                </a:solidFill>
                <a:latin typeface="Arial" panose="020B0604020202020204" pitchFamily="34" charset="0"/>
              </a:rPr>
              <a:t>1/r</a:t>
            </a:r>
            <a:r>
              <a:rPr lang="en-GB" altLang="de-DE" sz="2000" dirty="0" smtClean="0">
                <a:solidFill>
                  <a:srgbClr val="922300"/>
                </a:solidFill>
                <a:latin typeface="Arial" panose="020B0604020202020204" pitchFamily="34" charset="0"/>
              </a:rPr>
              <a:t>2</a:t>
            </a:r>
            <a:r>
              <a:rPr lang="en-GB" altLang="de-DE" sz="1800" b="0" baseline="0" dirty="0" smtClean="0">
                <a:solidFill>
                  <a:srgbClr val="922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009375" y="3183507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from the centre of galaxy / cluster. 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4182424" y="2227846"/>
            <a:ext cx="779152" cy="811250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600" b="1" i="0" u="none" strike="noStrike" cap="none" normalizeH="0" baseline="3000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037552" y="4179822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This is the same density distribution as for photons.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009377" y="4815023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What can we conclude?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009375" y="3653321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… which </a:t>
            </a: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is here also the </a:t>
            </a:r>
            <a:r>
              <a:rPr lang="en-GB" altLang="de-DE" sz="1600" b="0" u="sng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center of the luminosity</a:t>
            </a: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1" grpId="0"/>
      <p:bldP spid="22" grpId="0" animBg="1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22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981200" y="966787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Conclusion of both cases: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065058" y="58522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-8738" y="5957953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129294" y="1537308"/>
            <a:ext cx="48854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This means physically that </a:t>
            </a:r>
          </a:p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distribution of dark matter is the same </a:t>
            </a:r>
          </a:p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as the distribution of photons.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129294" y="2602960"/>
            <a:ext cx="48854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Can there be a pairing between dark matter particles and photons?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120557" y="3329462"/>
            <a:ext cx="48854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NO, that is not possible. Photons move at c whereas massive dark matter particles cannot.</a:t>
            </a:r>
            <a:endParaRPr lang="en-GB" altLang="de-DE" sz="1600" baseline="0" dirty="0" smtClean="0">
              <a:solidFill>
                <a:srgbClr val="990033"/>
              </a:solidFill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736942" y="4661435"/>
            <a:ext cx="57924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 The theory of gravitation has to be different </a:t>
            </a: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</a:p>
          <a:p>
            <a:pPr marL="534988" indent="-263525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Gravity has to be independent of mass</a:t>
            </a:r>
          </a:p>
          <a:p>
            <a:pPr marL="534988" indent="-263525" eaLnBrk="1" hangingPunct="1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Every elementary particle contributes equally to the field</a:t>
            </a:r>
            <a:endParaRPr lang="en-GB" altLang="de-DE" sz="1600" baseline="0" dirty="0" smtClean="0">
              <a:solidFill>
                <a:srgbClr val="A5002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36942" y="4293917"/>
            <a:ext cx="5670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     Radical solution: Photons </a:t>
            </a:r>
            <a:r>
              <a:rPr lang="en-GB" altLang="de-DE" sz="1600" b="0" u="sng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are</a:t>
            </a:r>
            <a:r>
              <a:rPr lang="en-GB" altLang="de-DE" sz="1600" b="0" baseline="0" dirty="0" smtClean="0">
                <a:solidFill>
                  <a:srgbClr val="A50021"/>
                </a:solidFill>
                <a:latin typeface="Arial" panose="020B0604020202020204" pitchFamily="34" charset="0"/>
              </a:rPr>
              <a:t> the particles of dark matter:</a:t>
            </a:r>
          </a:p>
        </p:txBody>
      </p:sp>
    </p:spTree>
    <p:extLst>
      <p:ext uri="{BB962C8B-B14F-4D97-AF65-F5344CB8AC3E}">
        <p14:creationId xmlns:p14="http://schemas.microsoft.com/office/powerpoint/2010/main" val="18581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4" grpId="0"/>
      <p:bldP spid="25" grpId="0"/>
      <p:bldP spid="2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65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FB65993-8DF4-40AD-ADC8-AE4A0CBD7561}" type="slidenum">
              <a:rPr lang="de-DE" altLang="de-DE" sz="1400" b="0" baseline="0" smtClean="0">
                <a:solidFill>
                  <a:srgbClr val="000000"/>
                </a:solidFill>
              </a:rPr>
              <a:pPr/>
              <a:t>23</a:t>
            </a:fld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5257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1800" dirty="0" smtClean="0"/>
              <a:t>Rotation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Galaxy</a:t>
            </a:r>
            <a:r>
              <a:rPr lang="de-DE" altLang="de-DE" sz="1800" dirty="0" smtClean="0"/>
              <a:t> NGC 3198</a:t>
            </a:r>
            <a:br>
              <a:rPr lang="de-DE" altLang="de-DE" sz="1800" dirty="0" smtClean="0"/>
            </a:br>
            <a:endParaRPr lang="de-DE" altLang="de-DE" sz="1800" b="1" dirty="0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7772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120258" y="1617638"/>
            <a:ext cx="41275" cy="3836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6567" name="Picture 12" descr="kurve3198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4" y="1620838"/>
            <a:ext cx="464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5" descr="kurve319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46" y="2544738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6" descr="kurve319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58" y="2789213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8" descr="kurve3198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58" y="3165450"/>
            <a:ext cx="147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9" descr="kurve3198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58" y="3840138"/>
            <a:ext cx="80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20" descr="kurve319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08" y="2603475"/>
            <a:ext cx="1593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Freeform 28"/>
          <p:cNvSpPr>
            <a:spLocks/>
          </p:cNvSpPr>
          <p:nvPr/>
        </p:nvSpPr>
        <p:spPr bwMode="auto">
          <a:xfrm>
            <a:off x="1258246" y="2608238"/>
            <a:ext cx="4003675" cy="2249487"/>
          </a:xfrm>
          <a:custGeom>
            <a:avLst/>
            <a:gdLst>
              <a:gd name="T0" fmla="*/ 2147483646 w 2556"/>
              <a:gd name="T1" fmla="*/ 183970572 h 1417"/>
              <a:gd name="T2" fmla="*/ 2147483646 w 2556"/>
              <a:gd name="T3" fmla="*/ 166330276 h 1417"/>
              <a:gd name="T4" fmla="*/ 2147483646 w 2556"/>
              <a:gd name="T5" fmla="*/ 166330276 h 1417"/>
              <a:gd name="T6" fmla="*/ 2147483646 w 2556"/>
              <a:gd name="T7" fmla="*/ 151209341 h 1417"/>
              <a:gd name="T8" fmla="*/ 2147483646 w 2556"/>
              <a:gd name="T9" fmla="*/ 118446524 h 1417"/>
              <a:gd name="T10" fmla="*/ 2147483646 w 2556"/>
              <a:gd name="T11" fmla="*/ 78124033 h 1417"/>
              <a:gd name="T12" fmla="*/ 1609532173 w 2556"/>
              <a:gd name="T13" fmla="*/ 37801542 h 1417"/>
              <a:gd name="T14" fmla="*/ 1224324128 w 2556"/>
              <a:gd name="T15" fmla="*/ 5040311 h 1417"/>
              <a:gd name="T16" fmla="*/ 964248157 w 2556"/>
              <a:gd name="T17" fmla="*/ 12599985 h 1417"/>
              <a:gd name="T18" fmla="*/ 745880267 w 2556"/>
              <a:gd name="T19" fmla="*/ 85685293 h 1417"/>
              <a:gd name="T20" fmla="*/ 588853502 w 2556"/>
              <a:gd name="T21" fmla="*/ 183970572 h 1417"/>
              <a:gd name="T22" fmla="*/ 399928913 w 2556"/>
              <a:gd name="T23" fmla="*/ 425905518 h 1417"/>
              <a:gd name="T24" fmla="*/ 282158839 w 2556"/>
              <a:gd name="T25" fmla="*/ 796369198 h 1417"/>
              <a:gd name="T26" fmla="*/ 186470067 w 2556"/>
              <a:gd name="T27" fmla="*/ 1335682516 h 1417"/>
              <a:gd name="T28" fmla="*/ 100596250 w 2556"/>
              <a:gd name="T29" fmla="*/ 2006043929 h 1417"/>
              <a:gd name="T30" fmla="*/ 78513383 w 2556"/>
              <a:gd name="T31" fmla="*/ 2147483646 h 1417"/>
              <a:gd name="T32" fmla="*/ 0 w 2556"/>
              <a:gd name="T33" fmla="*/ 2147483646 h 14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6" h="1417">
                <a:moveTo>
                  <a:pt x="2556" y="73"/>
                </a:moveTo>
                <a:cubicBezTo>
                  <a:pt x="2453" y="70"/>
                  <a:pt x="2351" y="67"/>
                  <a:pt x="2243" y="66"/>
                </a:cubicBezTo>
                <a:cubicBezTo>
                  <a:pt x="2135" y="65"/>
                  <a:pt x="2014" y="67"/>
                  <a:pt x="1910" y="66"/>
                </a:cubicBezTo>
                <a:cubicBezTo>
                  <a:pt x="1806" y="65"/>
                  <a:pt x="1732" y="63"/>
                  <a:pt x="1616" y="60"/>
                </a:cubicBezTo>
                <a:cubicBezTo>
                  <a:pt x="1500" y="57"/>
                  <a:pt x="1335" y="52"/>
                  <a:pt x="1212" y="47"/>
                </a:cubicBezTo>
                <a:cubicBezTo>
                  <a:pt x="1089" y="42"/>
                  <a:pt x="973" y="36"/>
                  <a:pt x="880" y="31"/>
                </a:cubicBezTo>
                <a:cubicBezTo>
                  <a:pt x="787" y="26"/>
                  <a:pt x="719" y="20"/>
                  <a:pt x="656" y="15"/>
                </a:cubicBezTo>
                <a:cubicBezTo>
                  <a:pt x="593" y="10"/>
                  <a:pt x="543" y="4"/>
                  <a:pt x="499" y="2"/>
                </a:cubicBezTo>
                <a:cubicBezTo>
                  <a:pt x="455" y="0"/>
                  <a:pt x="425" y="0"/>
                  <a:pt x="393" y="5"/>
                </a:cubicBezTo>
                <a:cubicBezTo>
                  <a:pt x="361" y="10"/>
                  <a:pt x="330" y="23"/>
                  <a:pt x="304" y="34"/>
                </a:cubicBezTo>
                <a:cubicBezTo>
                  <a:pt x="278" y="45"/>
                  <a:pt x="263" y="51"/>
                  <a:pt x="240" y="73"/>
                </a:cubicBezTo>
                <a:cubicBezTo>
                  <a:pt x="217" y="95"/>
                  <a:pt x="184" y="129"/>
                  <a:pt x="163" y="169"/>
                </a:cubicBezTo>
                <a:cubicBezTo>
                  <a:pt x="142" y="209"/>
                  <a:pt x="129" y="256"/>
                  <a:pt x="115" y="316"/>
                </a:cubicBezTo>
                <a:cubicBezTo>
                  <a:pt x="101" y="376"/>
                  <a:pt x="88" y="450"/>
                  <a:pt x="76" y="530"/>
                </a:cubicBezTo>
                <a:cubicBezTo>
                  <a:pt x="64" y="610"/>
                  <a:pt x="48" y="717"/>
                  <a:pt x="41" y="796"/>
                </a:cubicBezTo>
                <a:cubicBezTo>
                  <a:pt x="34" y="875"/>
                  <a:pt x="39" y="901"/>
                  <a:pt x="32" y="1004"/>
                </a:cubicBezTo>
                <a:cubicBezTo>
                  <a:pt x="25" y="1107"/>
                  <a:pt x="5" y="1349"/>
                  <a:pt x="0" y="1417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6574" name="Group 36"/>
          <p:cNvGrpSpPr>
            <a:grpSpLocks/>
          </p:cNvGrpSpPr>
          <p:nvPr/>
        </p:nvGrpSpPr>
        <p:grpSpPr bwMode="auto">
          <a:xfrm>
            <a:off x="1255071" y="2782863"/>
            <a:ext cx="3970337" cy="1685925"/>
            <a:chOff x="4390" y="1953"/>
            <a:chExt cx="2501" cy="1062"/>
          </a:xfrm>
        </p:grpSpPr>
        <p:sp>
          <p:nvSpPr>
            <p:cNvPr id="66589" name="Freeform 32"/>
            <p:cNvSpPr>
              <a:spLocks/>
            </p:cNvSpPr>
            <p:nvPr/>
          </p:nvSpPr>
          <p:spPr bwMode="auto">
            <a:xfrm>
              <a:off x="4390" y="1953"/>
              <a:ext cx="2501" cy="1062"/>
            </a:xfrm>
            <a:custGeom>
              <a:avLst/>
              <a:gdLst>
                <a:gd name="T0" fmla="*/ 2463 w 2540"/>
                <a:gd name="T1" fmla="*/ 3 h 1062"/>
                <a:gd name="T2" fmla="*/ 1702 w 2540"/>
                <a:gd name="T3" fmla="*/ 3 h 1062"/>
                <a:gd name="T4" fmla="*/ 1169 w 2540"/>
                <a:gd name="T5" fmla="*/ 3 h 1062"/>
                <a:gd name="T6" fmla="*/ 756 w 2540"/>
                <a:gd name="T7" fmla="*/ 22 h 1062"/>
                <a:gd name="T8" fmla="*/ 469 w 2540"/>
                <a:gd name="T9" fmla="*/ 67 h 1062"/>
                <a:gd name="T10" fmla="*/ 306 w 2540"/>
                <a:gd name="T11" fmla="*/ 125 h 1062"/>
                <a:gd name="T12" fmla="*/ 202 w 2540"/>
                <a:gd name="T13" fmla="*/ 202 h 1062"/>
                <a:gd name="T14" fmla="*/ 120 w 2540"/>
                <a:gd name="T15" fmla="*/ 336 h 1062"/>
                <a:gd name="T16" fmla="*/ 58 w 2540"/>
                <a:gd name="T17" fmla="*/ 579 h 1062"/>
                <a:gd name="T18" fmla="*/ 0 w 2540"/>
                <a:gd name="T19" fmla="*/ 1062 h 10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0" h="1062">
                  <a:moveTo>
                    <a:pt x="2540" y="3"/>
                  </a:moveTo>
                  <a:cubicBezTo>
                    <a:pt x="2259" y="3"/>
                    <a:pt x="1978" y="3"/>
                    <a:pt x="1756" y="3"/>
                  </a:cubicBezTo>
                  <a:cubicBezTo>
                    <a:pt x="1534" y="3"/>
                    <a:pt x="1369" y="0"/>
                    <a:pt x="1206" y="3"/>
                  </a:cubicBezTo>
                  <a:cubicBezTo>
                    <a:pt x="1043" y="6"/>
                    <a:pt x="900" y="11"/>
                    <a:pt x="780" y="22"/>
                  </a:cubicBezTo>
                  <a:cubicBezTo>
                    <a:pt x="660" y="33"/>
                    <a:pt x="560" y="50"/>
                    <a:pt x="483" y="67"/>
                  </a:cubicBezTo>
                  <a:cubicBezTo>
                    <a:pt x="406" y="84"/>
                    <a:pt x="362" y="103"/>
                    <a:pt x="316" y="125"/>
                  </a:cubicBezTo>
                  <a:cubicBezTo>
                    <a:pt x="270" y="147"/>
                    <a:pt x="240" y="167"/>
                    <a:pt x="208" y="202"/>
                  </a:cubicBezTo>
                  <a:cubicBezTo>
                    <a:pt x="176" y="237"/>
                    <a:pt x="149" y="273"/>
                    <a:pt x="124" y="336"/>
                  </a:cubicBezTo>
                  <a:cubicBezTo>
                    <a:pt x="99" y="399"/>
                    <a:pt x="81" y="458"/>
                    <a:pt x="60" y="579"/>
                  </a:cubicBezTo>
                  <a:cubicBezTo>
                    <a:pt x="39" y="700"/>
                    <a:pt x="11" y="982"/>
                    <a:pt x="0" y="106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590" name="Freeform 33"/>
            <p:cNvSpPr>
              <a:spLocks/>
            </p:cNvSpPr>
            <p:nvPr/>
          </p:nvSpPr>
          <p:spPr bwMode="auto">
            <a:xfrm>
              <a:off x="4646" y="1958"/>
              <a:ext cx="995" cy="166"/>
            </a:xfrm>
            <a:custGeom>
              <a:avLst/>
              <a:gdLst>
                <a:gd name="T0" fmla="*/ 995 w 995"/>
                <a:gd name="T1" fmla="*/ 0 h 166"/>
                <a:gd name="T2" fmla="*/ 636 w 995"/>
                <a:gd name="T3" fmla="*/ 13 h 166"/>
                <a:gd name="T4" fmla="*/ 457 w 995"/>
                <a:gd name="T5" fmla="*/ 26 h 166"/>
                <a:gd name="T6" fmla="*/ 297 w 995"/>
                <a:gd name="T7" fmla="*/ 51 h 166"/>
                <a:gd name="T8" fmla="*/ 163 w 995"/>
                <a:gd name="T9" fmla="*/ 80 h 166"/>
                <a:gd name="T10" fmla="*/ 204 w 995"/>
                <a:gd name="T11" fmla="*/ 70 h 166"/>
                <a:gd name="T12" fmla="*/ 102 w 995"/>
                <a:gd name="T13" fmla="*/ 106 h 166"/>
                <a:gd name="T14" fmla="*/ 51 w 995"/>
                <a:gd name="T15" fmla="*/ 131 h 166"/>
                <a:gd name="T16" fmla="*/ 0 w 995"/>
                <a:gd name="T17" fmla="*/ 16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5" h="166">
                  <a:moveTo>
                    <a:pt x="995" y="0"/>
                  </a:moveTo>
                  <a:cubicBezTo>
                    <a:pt x="860" y="4"/>
                    <a:pt x="726" y="9"/>
                    <a:pt x="636" y="13"/>
                  </a:cubicBezTo>
                  <a:cubicBezTo>
                    <a:pt x="546" y="17"/>
                    <a:pt x="513" y="20"/>
                    <a:pt x="457" y="26"/>
                  </a:cubicBezTo>
                  <a:cubicBezTo>
                    <a:pt x="401" y="32"/>
                    <a:pt x="346" y="42"/>
                    <a:pt x="297" y="51"/>
                  </a:cubicBezTo>
                  <a:cubicBezTo>
                    <a:pt x="248" y="60"/>
                    <a:pt x="178" y="77"/>
                    <a:pt x="163" y="80"/>
                  </a:cubicBezTo>
                  <a:cubicBezTo>
                    <a:pt x="148" y="83"/>
                    <a:pt x="214" y="66"/>
                    <a:pt x="204" y="70"/>
                  </a:cubicBezTo>
                  <a:cubicBezTo>
                    <a:pt x="194" y="74"/>
                    <a:pt x="127" y="96"/>
                    <a:pt x="102" y="106"/>
                  </a:cubicBezTo>
                  <a:cubicBezTo>
                    <a:pt x="77" y="116"/>
                    <a:pt x="68" y="121"/>
                    <a:pt x="51" y="131"/>
                  </a:cubicBezTo>
                  <a:cubicBezTo>
                    <a:pt x="34" y="141"/>
                    <a:pt x="9" y="160"/>
                    <a:pt x="0" y="16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66575" name="Group 37"/>
          <p:cNvGrpSpPr>
            <a:grpSpLocks/>
          </p:cNvGrpSpPr>
          <p:nvPr/>
        </p:nvGrpSpPr>
        <p:grpSpPr bwMode="auto">
          <a:xfrm>
            <a:off x="1332858" y="2747938"/>
            <a:ext cx="3892550" cy="996950"/>
            <a:chOff x="4422" y="1785"/>
            <a:chExt cx="2452" cy="628"/>
          </a:xfrm>
        </p:grpSpPr>
        <p:sp>
          <p:nvSpPr>
            <p:cNvPr id="66587" name="Freeform 34"/>
            <p:cNvSpPr>
              <a:spLocks/>
            </p:cNvSpPr>
            <p:nvPr/>
          </p:nvSpPr>
          <p:spPr bwMode="auto">
            <a:xfrm>
              <a:off x="4852" y="1791"/>
              <a:ext cx="2022" cy="47"/>
            </a:xfrm>
            <a:custGeom>
              <a:avLst/>
              <a:gdLst>
                <a:gd name="T0" fmla="*/ 1990 w 2055"/>
                <a:gd name="T1" fmla="*/ 0 h 1"/>
                <a:gd name="T2" fmla="*/ 0 w 205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55" h="1">
                  <a:moveTo>
                    <a:pt x="2055" y="0"/>
                  </a:moveTo>
                  <a:cubicBezTo>
                    <a:pt x="1198" y="0"/>
                    <a:pt x="342" y="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588" name="Freeform 35"/>
            <p:cNvSpPr>
              <a:spLocks/>
            </p:cNvSpPr>
            <p:nvPr/>
          </p:nvSpPr>
          <p:spPr bwMode="auto">
            <a:xfrm>
              <a:off x="4422" y="1785"/>
              <a:ext cx="429" cy="628"/>
            </a:xfrm>
            <a:custGeom>
              <a:avLst/>
              <a:gdLst>
                <a:gd name="T0" fmla="*/ 429 w 429"/>
                <a:gd name="T1" fmla="*/ 0 h 628"/>
                <a:gd name="T2" fmla="*/ 355 w 429"/>
                <a:gd name="T3" fmla="*/ 16 h 628"/>
                <a:gd name="T4" fmla="*/ 301 w 429"/>
                <a:gd name="T5" fmla="*/ 36 h 628"/>
                <a:gd name="T6" fmla="*/ 233 w 429"/>
                <a:gd name="T7" fmla="*/ 80 h 628"/>
                <a:gd name="T8" fmla="*/ 192 w 429"/>
                <a:gd name="T9" fmla="*/ 112 h 628"/>
                <a:gd name="T10" fmla="*/ 141 w 429"/>
                <a:gd name="T11" fmla="*/ 176 h 628"/>
                <a:gd name="T12" fmla="*/ 105 w 429"/>
                <a:gd name="T13" fmla="*/ 218 h 628"/>
                <a:gd name="T14" fmla="*/ 70 w 429"/>
                <a:gd name="T15" fmla="*/ 295 h 628"/>
                <a:gd name="T16" fmla="*/ 54 w 429"/>
                <a:gd name="T17" fmla="*/ 349 h 628"/>
                <a:gd name="T18" fmla="*/ 35 w 429"/>
                <a:gd name="T19" fmla="*/ 416 h 628"/>
                <a:gd name="T20" fmla="*/ 22 w 429"/>
                <a:gd name="T21" fmla="*/ 480 h 628"/>
                <a:gd name="T22" fmla="*/ 9 w 429"/>
                <a:gd name="T23" fmla="*/ 560 h 628"/>
                <a:gd name="T24" fmla="*/ 0 w 429"/>
                <a:gd name="T25" fmla="*/ 628 h 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628">
                  <a:moveTo>
                    <a:pt x="429" y="0"/>
                  </a:moveTo>
                  <a:cubicBezTo>
                    <a:pt x="402" y="5"/>
                    <a:pt x="376" y="10"/>
                    <a:pt x="355" y="16"/>
                  </a:cubicBezTo>
                  <a:cubicBezTo>
                    <a:pt x="334" y="22"/>
                    <a:pt x="321" y="25"/>
                    <a:pt x="301" y="36"/>
                  </a:cubicBezTo>
                  <a:cubicBezTo>
                    <a:pt x="281" y="47"/>
                    <a:pt x="251" y="67"/>
                    <a:pt x="233" y="80"/>
                  </a:cubicBezTo>
                  <a:cubicBezTo>
                    <a:pt x="215" y="93"/>
                    <a:pt x="207" y="96"/>
                    <a:pt x="192" y="112"/>
                  </a:cubicBezTo>
                  <a:cubicBezTo>
                    <a:pt x="177" y="128"/>
                    <a:pt x="156" y="158"/>
                    <a:pt x="141" y="176"/>
                  </a:cubicBezTo>
                  <a:cubicBezTo>
                    <a:pt x="126" y="194"/>
                    <a:pt x="117" y="198"/>
                    <a:pt x="105" y="218"/>
                  </a:cubicBezTo>
                  <a:cubicBezTo>
                    <a:pt x="93" y="238"/>
                    <a:pt x="79" y="273"/>
                    <a:pt x="70" y="295"/>
                  </a:cubicBezTo>
                  <a:cubicBezTo>
                    <a:pt x="61" y="317"/>
                    <a:pt x="60" y="329"/>
                    <a:pt x="54" y="349"/>
                  </a:cubicBezTo>
                  <a:cubicBezTo>
                    <a:pt x="48" y="369"/>
                    <a:pt x="40" y="394"/>
                    <a:pt x="35" y="416"/>
                  </a:cubicBezTo>
                  <a:cubicBezTo>
                    <a:pt x="30" y="438"/>
                    <a:pt x="26" y="456"/>
                    <a:pt x="22" y="480"/>
                  </a:cubicBezTo>
                  <a:cubicBezTo>
                    <a:pt x="18" y="504"/>
                    <a:pt x="13" y="535"/>
                    <a:pt x="9" y="560"/>
                  </a:cubicBezTo>
                  <a:cubicBezTo>
                    <a:pt x="5" y="585"/>
                    <a:pt x="1" y="617"/>
                    <a:pt x="0" y="6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66576" name="Rectangle 8"/>
          <p:cNvSpPr>
            <a:spLocks noChangeArrowheads="1"/>
          </p:cNvSpPr>
          <p:nvPr/>
        </p:nvSpPr>
        <p:spPr bwMode="auto">
          <a:xfrm>
            <a:off x="1881134" y="3085723"/>
            <a:ext cx="1276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100" baseline="0" dirty="0" err="1">
                <a:solidFill>
                  <a:srgbClr val="000000"/>
                </a:solidFill>
              </a:rPr>
              <a:t>halo</a:t>
            </a:r>
            <a:endParaRPr lang="de-DE" altLang="de-DE" sz="1100" baseline="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de-DE" altLang="de-DE" sz="1000" baseline="0" dirty="0">
                <a:solidFill>
                  <a:srgbClr val="000000"/>
                </a:solidFill>
              </a:rPr>
              <a:t>(</a:t>
            </a:r>
            <a:r>
              <a:rPr lang="en-GB" altLang="de-DE" sz="1000" baseline="0" dirty="0">
                <a:solidFill>
                  <a:srgbClr val="000000"/>
                </a:solidFill>
              </a:rPr>
              <a:t>of dark</a:t>
            </a:r>
            <a:r>
              <a:rPr lang="de-DE" altLang="de-DE" sz="1000" baseline="0" dirty="0">
                <a:solidFill>
                  <a:srgbClr val="000000"/>
                </a:solidFill>
              </a:rPr>
              <a:t> matter</a:t>
            </a:r>
            <a:r>
              <a:rPr lang="de-DE" altLang="de-DE" sz="1000" baseline="0" dirty="0" smtClean="0">
                <a:solidFill>
                  <a:srgbClr val="000000"/>
                </a:solidFill>
              </a:rPr>
              <a:t>)</a:t>
            </a:r>
            <a:endParaRPr lang="de-DE" altLang="de-DE" sz="18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80" name="Group 45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66583" name="Picture 46" descr="Layout_neu120208_schmal_unten-txt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Text Box 47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3210D895-1817-47C3-82EC-BDB774AA31E3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23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3138108" y="3027358"/>
            <a:ext cx="14996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1800"/>
              </a:spcBef>
              <a:buFontTx/>
              <a:buNone/>
            </a:pPr>
            <a:r>
              <a:rPr lang="en-US" altLang="de-DE" sz="1100" b="0" baseline="0" dirty="0" smtClean="0">
                <a:solidFill>
                  <a:srgbClr val="FF0000"/>
                </a:solidFill>
              </a:rPr>
              <a:t>contribution of photons</a:t>
            </a:r>
            <a:br>
              <a:rPr lang="en-US" altLang="de-DE" sz="1100" b="0" baseline="0" dirty="0" smtClean="0">
                <a:solidFill>
                  <a:srgbClr val="FF0000"/>
                </a:solidFill>
              </a:rPr>
            </a:br>
            <a:r>
              <a:rPr lang="de-DE" altLang="de-DE" sz="1100" baseline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  </a:t>
            </a:r>
            <a:r>
              <a:rPr lang="de-DE" altLang="de-DE" sz="1100" baseline="0" dirty="0" smtClean="0">
                <a:solidFill>
                  <a:srgbClr val="FF0000"/>
                </a:solidFill>
              </a:rPr>
              <a:t>1/r</a:t>
            </a:r>
            <a:r>
              <a:rPr lang="de-DE" altLang="de-DE" sz="1100" dirty="0" smtClean="0">
                <a:solidFill>
                  <a:srgbClr val="FF0000"/>
                </a:solidFill>
              </a:rPr>
              <a:t>2</a:t>
            </a:r>
            <a:endParaRPr lang="de-DE" altLang="de-DE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" name="Gerader Verbinder 31"/>
          <p:cNvCxnSpPr/>
          <p:nvPr/>
        </p:nvCxnSpPr>
        <p:spPr bwMode="auto">
          <a:xfrm>
            <a:off x="3647827" y="2771067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r Verbinder 32"/>
          <p:cNvCxnSpPr/>
          <p:nvPr/>
        </p:nvCxnSpPr>
        <p:spPr bwMode="auto">
          <a:xfrm>
            <a:off x="2280173" y="2890923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3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497958" y="4510063"/>
            <a:ext cx="14117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050" baseline="0" dirty="0" smtClean="0">
                <a:solidFill>
                  <a:srgbClr val="000000"/>
                </a:solidFill>
              </a:rPr>
              <a:t>following </a:t>
            </a:r>
            <a:r>
              <a:rPr lang="de-DE" altLang="de-DE" sz="1050" baseline="0" dirty="0" smtClean="0">
                <a:solidFill>
                  <a:srgbClr val="000000"/>
                </a:solidFill>
              </a:rPr>
              <a:t>Newton</a:t>
            </a:r>
            <a:endParaRPr lang="de-DE" altLang="de-DE" sz="105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5784046" y="1817662"/>
            <a:ext cx="290275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altLang="de-DE" sz="1350" b="0" baseline="0" dirty="0" smtClean="0">
                <a:solidFill>
                  <a:srgbClr val="C00000"/>
                </a:solidFill>
              </a:rPr>
              <a:t>Now this case calculated on the basis of gravitational photons:</a:t>
            </a:r>
            <a:endParaRPr lang="de-DE" altLang="de-DE" sz="1350" b="0" baseline="0" dirty="0">
              <a:solidFill>
                <a:srgbClr val="C00000"/>
              </a:solidFill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5850563" y="2591568"/>
            <a:ext cx="290275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altLang="de-DE" sz="1350" b="0" baseline="0" dirty="0" smtClean="0">
                <a:solidFill>
                  <a:srgbClr val="000000"/>
                </a:solidFill>
              </a:rPr>
              <a:t>The only assumptions: A photon has a the same gravitational field as a heavy elem. particle (quark)</a:t>
            </a:r>
            <a:endParaRPr lang="de-DE" altLang="de-DE" sz="1350" b="0" baseline="0" dirty="0">
              <a:solidFill>
                <a:srgbClr val="006699"/>
              </a:solidFill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5860532" y="3529544"/>
            <a:ext cx="300914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altLang="de-DE" sz="1350" b="0" baseline="0" dirty="0" smtClean="0">
                <a:solidFill>
                  <a:srgbClr val="000000"/>
                </a:solidFill>
              </a:rPr>
              <a:t>Result is not only the correct shape of the curve, but </a:t>
            </a:r>
            <a:r>
              <a:rPr lang="en-GB" altLang="de-DE" sz="1350" u="sng" baseline="0" dirty="0" smtClean="0">
                <a:solidFill>
                  <a:srgbClr val="000000"/>
                </a:solidFill>
              </a:rPr>
              <a:t>the correct height</a:t>
            </a:r>
            <a:r>
              <a:rPr lang="en-GB" altLang="de-DE" sz="1350" b="0" baseline="0" dirty="0" smtClean="0">
                <a:solidFill>
                  <a:srgbClr val="000000"/>
                </a:solidFill>
              </a:rPr>
              <a:t>, so the strength of the field</a:t>
            </a:r>
            <a:endParaRPr lang="de-DE" altLang="de-DE" sz="1350" b="0" baseline="0" dirty="0">
              <a:solidFill>
                <a:srgbClr val="006699"/>
              </a:solidFill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179816" y="4640868"/>
            <a:ext cx="2356314" cy="98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altLang="de-DE" sz="1350" baseline="0" dirty="0" smtClean="0">
                <a:solidFill>
                  <a:srgbClr val="922300"/>
                </a:solidFill>
              </a:rPr>
              <a:t>This quantitative result is not in the reach of</a:t>
            </a:r>
            <a:br>
              <a:rPr lang="en-GB" altLang="de-DE" sz="1350" baseline="0" dirty="0" smtClean="0">
                <a:solidFill>
                  <a:srgbClr val="922300"/>
                </a:solidFill>
              </a:rPr>
            </a:br>
            <a:r>
              <a:rPr lang="en-GB" altLang="de-DE" sz="1350" baseline="0" dirty="0" smtClean="0">
                <a:solidFill>
                  <a:srgbClr val="922300"/>
                </a:solidFill>
              </a:rPr>
              <a:t> any other theory </a:t>
            </a:r>
            <a:br>
              <a:rPr lang="en-GB" altLang="de-DE" sz="1350" baseline="0" dirty="0" smtClean="0">
                <a:solidFill>
                  <a:srgbClr val="922300"/>
                </a:solidFill>
              </a:rPr>
            </a:br>
            <a:r>
              <a:rPr lang="en-GB" altLang="de-DE" sz="1350" baseline="0" dirty="0" smtClean="0">
                <a:solidFill>
                  <a:srgbClr val="922300"/>
                </a:solidFill>
              </a:rPr>
              <a:t>presently in discussion</a:t>
            </a:r>
            <a:r>
              <a:rPr lang="en-GB" altLang="de-DE" sz="1350" b="0" baseline="0" dirty="0" smtClean="0">
                <a:solidFill>
                  <a:srgbClr val="922300"/>
                </a:solidFill>
              </a:rPr>
              <a:t>.</a:t>
            </a:r>
            <a:endParaRPr lang="de-DE" altLang="de-DE" sz="1350" b="0" baseline="0" dirty="0">
              <a:solidFill>
                <a:srgbClr val="92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31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24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435524" y="1500186"/>
            <a:ext cx="4272951" cy="533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Problems with Dark </a:t>
            </a:r>
            <a:r>
              <a:rPr lang="en-GB" altLang="de-DE" sz="1800" baseline="0" dirty="0"/>
              <a:t>Matter </a:t>
            </a:r>
            <a:r>
              <a:rPr lang="en-GB" altLang="de-DE" sz="1800" baseline="0" dirty="0" smtClean="0"/>
              <a:t>Particles: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altLang="de-DE" sz="1800" u="sng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24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89861" y="2682875"/>
            <a:ext cx="396427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Further </a:t>
            </a:r>
            <a:r>
              <a:rPr lang="en-GB" altLang="de-DE" sz="1800" b="0" u="sng" baseline="0" dirty="0" smtClean="0">
                <a:solidFill>
                  <a:srgbClr val="000000"/>
                </a:solidFill>
                <a:latin typeface="Arial"/>
              </a:rPr>
              <a:t>problems </a:t>
            </a:r>
            <a:r>
              <a:rPr lang="en-GB" altLang="de-DE" sz="1800" b="0" u="sng" baseline="0" dirty="0">
                <a:solidFill>
                  <a:srgbClr val="000000"/>
                </a:solidFill>
                <a:latin typeface="Arial"/>
              </a:rPr>
              <a:t>with </a:t>
            </a:r>
            <a:r>
              <a:rPr lang="en-GB" altLang="de-DE" sz="1800" b="0" u="sng" baseline="0" dirty="0" smtClean="0">
                <a:solidFill>
                  <a:srgbClr val="000000"/>
                </a:solidFill>
                <a:latin typeface="Arial"/>
              </a:rPr>
              <a:t>dark </a:t>
            </a:r>
            <a:r>
              <a:rPr lang="en-GB" altLang="de-DE" sz="1800" b="0" u="sng" baseline="0" dirty="0">
                <a:solidFill>
                  <a:srgbClr val="000000"/>
                </a:solidFill>
                <a:latin typeface="Arial"/>
              </a:rPr>
              <a:t>particles</a:t>
            </a:r>
            <a:endParaRPr lang="de-DE" altLang="de-DE" sz="1800" u="sng" baseline="0" dirty="0"/>
          </a:p>
        </p:txBody>
      </p:sp>
    </p:spTree>
    <p:extLst>
      <p:ext uri="{BB962C8B-B14F-4D97-AF65-F5344CB8AC3E}">
        <p14:creationId xmlns:p14="http://schemas.microsoft.com/office/powerpoint/2010/main" val="16495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25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331021" y="1070962"/>
            <a:ext cx="2790857" cy="4801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Problem Bullet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cluster</a:t>
            </a:r>
            <a:endParaRPr lang="en-GB" altLang="de-DE" sz="18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244647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3" name="Group 8"/>
          <p:cNvGrpSpPr>
            <a:grpSpLocks/>
          </p:cNvGrpSpPr>
          <p:nvPr/>
        </p:nvGrpSpPr>
        <p:grpSpPr bwMode="auto">
          <a:xfrm>
            <a:off x="0" y="0"/>
            <a:ext cx="9144000" cy="1012825"/>
            <a:chOff x="0" y="0"/>
            <a:chExt cx="5760" cy="638"/>
          </a:xfrm>
        </p:grpSpPr>
        <p:pic>
          <p:nvPicPr>
            <p:cNvPr id="21518" name="Picture 9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2598" y="291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25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223963" y="2473767"/>
            <a:ext cx="7583487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endParaRPr lang="en-GB" altLang="de-DE" sz="1800" b="0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57" y="1734130"/>
            <a:ext cx="3632886" cy="2623751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917693" y="4544660"/>
            <a:ext cx="330861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1800" b="0" baseline="0" dirty="0">
                <a:solidFill>
                  <a:srgbClr val="006600"/>
                </a:solidFill>
              </a:rPr>
              <a:t>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Two galaxies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passing </a:t>
            </a:r>
            <a:r>
              <a:rPr lang="en-GB" altLang="de-DE" b="0" baseline="0" dirty="0" smtClean="0">
                <a:solidFill>
                  <a:srgbClr val="002060"/>
                </a:solidFill>
              </a:rPr>
              <a:t>each other.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39375" y="5080259"/>
            <a:ext cx="7865249" cy="6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+mj-lt"/>
              </a:rPr>
              <a:t>The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+mj-lt"/>
              </a:rPr>
              <a:t>baryonic matter (red) is slow, the dark matter (blue) is speedy</a:t>
            </a:r>
          </a:p>
          <a:p>
            <a:pPr algn="ctr" eaLnBrk="1" hangingPunct="1">
              <a:lnSpc>
                <a:spcPct val="140000"/>
              </a:lnSpc>
            </a:pPr>
            <a:r>
              <a:rPr lang="en-GB" altLang="de-DE" sz="1400" b="0" baseline="0" dirty="0" smtClean="0">
                <a:solidFill>
                  <a:srgbClr val="001746"/>
                </a:solidFill>
                <a:latin typeface="+mj-lt"/>
              </a:rPr>
              <a:t>This is </a:t>
            </a:r>
            <a:r>
              <a:rPr lang="en-GB" altLang="de-DE" sz="1400" b="0" baseline="0" dirty="0" smtClean="0">
                <a:solidFill>
                  <a:srgbClr val="C00000"/>
                </a:solidFill>
                <a:latin typeface="+mj-lt"/>
              </a:rPr>
              <a:t>in conflict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+mj-lt"/>
              </a:rPr>
              <a:t>with massive DM particles because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+mj-lt"/>
              </a:rPr>
              <a:t>simulations falsify the standard explanation.</a:t>
            </a:r>
            <a:endParaRPr lang="en-GB" altLang="de-DE" sz="1400" baseline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26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786935" y="1416737"/>
            <a:ext cx="3570129" cy="55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Problem </a:t>
            </a:r>
            <a:r>
              <a:rPr lang="en-GB" altLang="de-DE" sz="1800" baseline="0" dirty="0" smtClean="0"/>
              <a:t>dwarf galaxies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26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81200" y="3720042"/>
            <a:ext cx="5181600" cy="13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 smtClean="0"/>
              <a:t>This is in conflict with the standard expectation to dark particles.</a:t>
            </a:r>
            <a:endParaRPr lang="en-GB" altLang="de-DE" b="0" baseline="0" dirty="0">
              <a:solidFill>
                <a:srgbClr val="922300"/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981200" y="2372805"/>
            <a:ext cx="5181600" cy="11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 smtClean="0"/>
              <a:t>Dwarf galaxies are expected to be distributed in a sphere around the mother galaxy. In fact they are in the layer.</a:t>
            </a:r>
            <a:endParaRPr lang="en-GB" altLang="de-DE" b="0" baseline="0" dirty="0">
              <a:solidFill>
                <a:srgbClr val="92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27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227486" y="1389688"/>
            <a:ext cx="2689028" cy="55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Problem </a:t>
            </a:r>
            <a:r>
              <a:rPr lang="en-GB" altLang="de-DE" sz="1800" baseline="0" dirty="0" smtClean="0"/>
              <a:t>Renzo’s </a:t>
            </a:r>
            <a:r>
              <a:rPr lang="en-GB" altLang="de-DE" sz="1800" baseline="0" dirty="0" smtClean="0"/>
              <a:t>rule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27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81199" y="3483174"/>
            <a:ext cx="5181600" cy="105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 smtClean="0"/>
              <a:t>Means: At parts of a galaxy with less luminosity</a:t>
            </a:r>
            <a:br>
              <a:rPr lang="en-GB" altLang="de-DE" b="0" baseline="0" dirty="0" smtClean="0"/>
            </a:br>
            <a:r>
              <a:rPr lang="en-GB" altLang="de-DE" b="0" baseline="0" dirty="0" smtClean="0"/>
              <a:t>the rotation speed is </a:t>
            </a:r>
            <a:r>
              <a:rPr lang="en-GB" altLang="de-DE" b="0" baseline="0" dirty="0" smtClean="0"/>
              <a:t>reduced</a:t>
            </a:r>
            <a:br>
              <a:rPr lang="en-GB" altLang="de-DE" b="0" baseline="0" dirty="0" smtClean="0"/>
            </a:br>
            <a:r>
              <a:rPr lang="en-GB" altLang="de-DE" b="0" baseline="0" dirty="0" smtClean="0"/>
              <a:t>… and so the gravitational field</a:t>
            </a:r>
            <a:endParaRPr lang="en-GB" altLang="de-DE" b="0" baseline="0" dirty="0">
              <a:solidFill>
                <a:srgbClr val="922300"/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770529" y="2297510"/>
            <a:ext cx="5602941" cy="11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baseline="0" dirty="0" smtClean="0"/>
              <a:t>“For any feature in the luminosity profile there is a corresponding feature in the rotation curve and vice versa”</a:t>
            </a:r>
            <a:endParaRPr lang="en-GB" altLang="de-DE" b="0" baseline="0" dirty="0">
              <a:solidFill>
                <a:srgbClr val="922300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981200" y="4770305"/>
            <a:ext cx="5181600" cy="5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aseline="0" dirty="0" smtClean="0"/>
              <a:t>This is a direct indication of a photonic gravity</a:t>
            </a:r>
            <a:endParaRPr lang="en-GB" altLang="de-DE" baseline="0" dirty="0">
              <a:solidFill>
                <a:srgbClr val="92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 smtClean="0">
                <a:solidFill>
                  <a:schemeClr val="tx1"/>
                </a:solidFill>
              </a:rPr>
              <a:t>www.ag-physics.org /</a:t>
            </a:r>
            <a:r>
              <a:rPr lang="de-DE" altLang="de-DE" sz="1400" b="0" baseline="0" dirty="0" err="1" smtClean="0">
                <a:solidFill>
                  <a:schemeClr val="tx1"/>
                </a:solidFill>
              </a:rPr>
              <a:t>gravity</a:t>
            </a:r>
            <a:endParaRPr lang="de-DE" altLang="de-DE" sz="1400" b="0" baseline="0" dirty="0" smtClean="0">
              <a:solidFill>
                <a:schemeClr val="tx1"/>
              </a:solidFill>
            </a:endParaRPr>
          </a:p>
        </p:txBody>
      </p:sp>
      <p:sp>
        <p:nvSpPr>
          <p:cNvPr id="727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228C809-E8E0-4F85-8EA1-0EB8FE7282F8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28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>
          <a:xfrm>
            <a:off x="2839244" y="1400175"/>
            <a:ext cx="3465512" cy="51752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de-DE" sz="2000" b="1" dirty="0" smtClean="0">
                <a:solidFill>
                  <a:srgbClr val="0070C0"/>
                </a:solidFill>
              </a:rPr>
              <a:t>Summary </a:t>
            </a:r>
            <a:r>
              <a:rPr lang="en-GB" altLang="de-DE" sz="1600" b="1" dirty="0" smtClean="0">
                <a:solidFill>
                  <a:srgbClr val="0070C0"/>
                </a:solidFill>
              </a:rPr>
              <a:t>to this point</a:t>
            </a:r>
            <a:endParaRPr lang="de-DE" altLang="de-DE" sz="1600" b="1" dirty="0" smtClean="0">
              <a:solidFill>
                <a:srgbClr val="0070C0"/>
              </a:solidFill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742950" y="2928938"/>
            <a:ext cx="76946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500" baseline="0" dirty="0"/>
              <a:t>B.  </a:t>
            </a:r>
            <a:r>
              <a:rPr lang="en-GB" altLang="de-DE" baseline="0" dirty="0"/>
              <a:t>The </a:t>
            </a:r>
            <a:r>
              <a:rPr lang="en-GB" altLang="de-DE" baseline="0" dirty="0" smtClean="0"/>
              <a:t>theory </a:t>
            </a:r>
            <a:r>
              <a:rPr lang="en-GB" altLang="de-DE" u="sng" baseline="0" dirty="0" smtClean="0"/>
              <a:t>MOND</a:t>
            </a:r>
            <a:r>
              <a:rPr lang="en-GB" altLang="de-DE" baseline="0" dirty="0" smtClean="0"/>
              <a:t> explains only few cases but is in conflict with others </a:t>
            </a:r>
            <a:endParaRPr lang="de-DE" altLang="de-DE" baseline="0" dirty="0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757238" y="4017987"/>
            <a:ext cx="6402387" cy="17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baseline="0" dirty="0" smtClean="0"/>
              <a:t>C. The photon model</a:t>
            </a:r>
          </a:p>
          <a:p>
            <a:pPr marL="536575" indent="-273050" defTabSz="263525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de-DE" b="0" baseline="0" dirty="0" smtClean="0"/>
              <a:t>explains all occurring cases and is with no case in conflict</a:t>
            </a:r>
          </a:p>
          <a:p>
            <a:pPr marL="536575" indent="-2730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de-DE" b="0" baseline="0" dirty="0" smtClean="0"/>
              <a:t>provides </a:t>
            </a:r>
            <a:r>
              <a:rPr lang="en-GB" altLang="de-DE" b="0" u="sng" baseline="0" dirty="0" smtClean="0"/>
              <a:t>quantitative</a:t>
            </a:r>
            <a:r>
              <a:rPr lang="en-GB" altLang="de-DE" b="0" baseline="0" dirty="0" smtClean="0"/>
              <a:t> results in contrast to all other theories</a:t>
            </a:r>
          </a:p>
          <a:p>
            <a:pPr marL="536575" indent="-2730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de-DE" b="0" baseline="0" dirty="0" smtClean="0"/>
              <a:t>but requires an altered theory of gravitation </a:t>
            </a:r>
            <a:br>
              <a:rPr lang="en-GB" altLang="de-DE" b="0" baseline="0" dirty="0" smtClean="0"/>
            </a:br>
            <a:r>
              <a:rPr lang="en-GB" altLang="de-DE" b="0" baseline="0" dirty="0" smtClean="0"/>
              <a:t>which, however, solves also other questions. </a:t>
            </a: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0" y="6064250"/>
            <a:ext cx="9144000" cy="873125"/>
            <a:chOff x="0" y="3770"/>
            <a:chExt cx="5760" cy="550"/>
          </a:xfrm>
        </p:grpSpPr>
        <p:pic>
          <p:nvPicPr>
            <p:cNvPr id="72726" name="Picture 1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7" name="Text Box 15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EA1AB0DD-D744-4197-888E-FC3B0CAEA239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28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757238" y="2276475"/>
            <a:ext cx="7577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indent="-358775" eaLnBrk="1" hangingPunct="1">
              <a:lnSpc>
                <a:spcPct val="120000"/>
              </a:lnSpc>
            </a:pPr>
            <a:r>
              <a:rPr lang="en-GB" altLang="de-DE" sz="1500" baseline="0" dirty="0"/>
              <a:t>A</a:t>
            </a:r>
            <a:r>
              <a:rPr lang="en-GB" altLang="de-DE" baseline="0" dirty="0"/>
              <a:t>.  </a:t>
            </a:r>
            <a:r>
              <a:rPr lang="en-GB" altLang="de-DE" baseline="0" dirty="0" smtClean="0"/>
              <a:t>The present model of </a:t>
            </a:r>
            <a:r>
              <a:rPr lang="en-GB" altLang="de-DE" u="sng" baseline="0" dirty="0" smtClean="0"/>
              <a:t>dark matter particles</a:t>
            </a:r>
            <a:r>
              <a:rPr lang="en-GB" altLang="de-DE" baseline="0" dirty="0" smtClean="0"/>
              <a:t> explains some cases, </a:t>
            </a:r>
            <a:br>
              <a:rPr lang="en-GB" altLang="de-DE" baseline="0" dirty="0" smtClean="0"/>
            </a:br>
            <a:r>
              <a:rPr lang="en-GB" altLang="de-DE" baseline="0" dirty="0" smtClean="0"/>
              <a:t>but is in conflict with others</a:t>
            </a:r>
            <a:endParaRPr lang="de-DE" altLang="de-DE" b="0" baseline="0" dirty="0">
              <a:solidFill>
                <a:srgbClr val="660033"/>
              </a:solidFill>
            </a:endParaRP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7870825" y="6015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7942263" y="601345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561894" y="3454544"/>
            <a:ext cx="586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eaLnBrk="1" hangingPunct="1"/>
            <a:r>
              <a:rPr lang="en-US" altLang="de-DE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Conclusion: </a:t>
            </a:r>
            <a:r>
              <a:rPr lang="en-US" altLang="de-DE" u="sng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none of these can be correct</a:t>
            </a:r>
            <a:r>
              <a:rPr lang="en-US" altLang="de-DE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  <a:endParaRPr lang="en-US" altLang="de-DE" baseline="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401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  <p:bldP spid="231434" grpId="0" autoUpdateAnimBg="0"/>
      <p:bldP spid="231443" grpId="0" autoUpdateAnimBg="0"/>
      <p:bldP spid="231444" grpId="0" autoUpdateAnimBg="0"/>
      <p:bldP spid="231445" grpId="0" autoUpdateAnimBg="0"/>
      <p:bldP spid="23144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29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272349" y="1137796"/>
            <a:ext cx="259930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2000" b="0" u="sng" baseline="0" dirty="0" smtClean="0">
                <a:solidFill>
                  <a:schemeClr val="tx1"/>
                </a:solidFill>
              </a:rPr>
              <a:t>My personal </a:t>
            </a:r>
            <a:r>
              <a:rPr lang="en-GB" altLang="de-DE" sz="2000" b="0" u="sng" baseline="0" dirty="0" smtClean="0">
                <a:solidFill>
                  <a:schemeClr val="tx1"/>
                </a:solidFill>
              </a:rPr>
              <a:t>history:</a:t>
            </a:r>
            <a:endParaRPr lang="en-GB" altLang="de-DE" sz="2000" b="0" u="sng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981200" y="102235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229600" y="58912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29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82748" y="1924541"/>
            <a:ext cx="7378504" cy="289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I did not find this theory of gravitation to solve the dark matter problem. </a:t>
            </a:r>
            <a:endParaRPr lang="en-GB" altLang="de-DE" sz="1800" b="0" baseline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But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the other way around.</a:t>
            </a:r>
          </a:p>
          <a:p>
            <a:pPr eaLnBrk="1" hangingPunct="1">
              <a:lnSpc>
                <a:spcPct val="140000"/>
              </a:lnSpc>
            </a:pPr>
            <a:endParaRPr lang="en-GB" altLang="de-DE" sz="2000" baseline="0" dirty="0">
              <a:solidFill>
                <a:srgbClr val="002060"/>
              </a:solidFill>
            </a:endParaRPr>
          </a:p>
          <a:p>
            <a:pPr marL="447675" indent="-447675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Extension of Lorentzian relativity </a:t>
            </a:r>
            <a:r>
              <a:rPr lang="en-GB" altLang="de-DE" sz="1800" b="0" baseline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 Gravitation </a:t>
            </a:r>
          </a:p>
          <a:p>
            <a:pPr marL="447675" indent="-447675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Lorentzian gravitation not depending on mass</a:t>
            </a:r>
          </a:p>
          <a:p>
            <a:pPr eaLnBrk="1" hangingPunct="1">
              <a:lnSpc>
                <a:spcPct val="140000"/>
              </a:lnSpc>
            </a:pPr>
            <a:endParaRPr lang="en-GB" altLang="de-DE" sz="1800" b="0" baseline="0" dirty="0">
              <a:solidFill>
                <a:srgbClr val="00206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GB" altLang="de-DE" sz="2000" baseline="0" dirty="0" smtClean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en-GB" altLang="de-DE" sz="1800" b="0" baseline="0" dirty="0" smtClean="0">
                <a:solidFill>
                  <a:srgbClr val="002060"/>
                </a:solidFill>
                <a:sym typeface="Symbol" panose="05050102010706020507" pitchFamily="18" charset="2"/>
              </a:rPr>
              <a:t>   Lorentzian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gravitation </a:t>
            </a:r>
            <a:r>
              <a:rPr lang="en-GB" altLang="de-DE" sz="1800" b="0" baseline="0" dirty="0">
                <a:solidFill>
                  <a:srgbClr val="002060"/>
                </a:solidFill>
              </a:rPr>
              <a:t>explained the DM problem</a:t>
            </a:r>
            <a:endParaRPr lang="en-GB" altLang="de-DE" sz="20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 smtClean="0">
                <a:solidFill>
                  <a:schemeClr val="tx1"/>
                </a:solidFill>
              </a:rPr>
              <a:t>www.ag-physics.org /</a:t>
            </a:r>
            <a:r>
              <a:rPr lang="de-DE" altLang="de-DE" sz="1400" b="0" baseline="0" dirty="0" err="1" smtClean="0">
                <a:solidFill>
                  <a:schemeClr val="tx1"/>
                </a:solidFill>
              </a:rPr>
              <a:t>gravity</a:t>
            </a:r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3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395412" y="2247572"/>
            <a:ext cx="6346826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>
                <a:solidFill>
                  <a:srgbClr val="002060"/>
                </a:solidFill>
              </a:rPr>
              <a:t> Observations show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gravity effects around galaxies </a:t>
            </a:r>
            <a:r>
              <a:rPr lang="en-GB" altLang="de-DE" sz="1800" b="0" baseline="0" dirty="0">
                <a:solidFill>
                  <a:srgbClr val="002060"/>
                </a:solidFill>
              </a:rPr>
              <a:t/>
            </a:r>
            <a:br>
              <a:rPr lang="en-GB" altLang="de-DE" sz="1800" b="0" baseline="0" dirty="0">
                <a:solidFill>
                  <a:srgbClr val="002060"/>
                </a:solidFill>
              </a:rPr>
            </a:br>
            <a:r>
              <a:rPr lang="en-GB" altLang="de-DE" sz="1800" b="0" baseline="0" dirty="0">
                <a:solidFill>
                  <a:srgbClr val="00359E"/>
                </a:solidFill>
              </a:rPr>
              <a:t>deviating</a:t>
            </a:r>
            <a:r>
              <a:rPr lang="en-GB" altLang="de-DE" sz="1800" b="0" baseline="0" dirty="0">
                <a:solidFill>
                  <a:srgbClr val="002060"/>
                </a:solidFill>
              </a:rPr>
              <a:t> from Newton and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Einstein</a:t>
            </a:r>
          </a:p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It is an </a:t>
            </a:r>
            <a:r>
              <a:rPr lang="en-GB" altLang="de-DE" sz="1800" baseline="0" dirty="0" smtClean="0">
                <a:solidFill>
                  <a:srgbClr val="002060"/>
                </a:solidFill>
              </a:rPr>
              <a:t>excess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 of gravitation in relation to Newtonian physics. 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978025" y="1323976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 smtClean="0"/>
              <a:t>What is the Problem </a:t>
            </a:r>
            <a:r>
              <a:rPr lang="en-GB" altLang="de-DE" sz="1800" baseline="0" dirty="0"/>
              <a:t>of Dark </a:t>
            </a:r>
            <a:r>
              <a:rPr lang="en-GB" altLang="de-DE" sz="1800" baseline="0" dirty="0" smtClean="0"/>
              <a:t>Matter?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12800" y="3967299"/>
            <a:ext cx="7512051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This excess </a:t>
            </a:r>
            <a:r>
              <a:rPr lang="en-GB" altLang="de-DE" sz="1800" b="0" baseline="0" dirty="0">
                <a:solidFill>
                  <a:srgbClr val="002060"/>
                </a:solidFill>
              </a:rPr>
              <a:t>cannot originate in </a:t>
            </a:r>
            <a:r>
              <a:rPr lang="en-GB" altLang="de-DE" sz="1800" b="0" baseline="0" dirty="0">
                <a:solidFill>
                  <a:srgbClr val="00359E"/>
                </a:solidFill>
              </a:rPr>
              <a:t>baryonic</a:t>
            </a:r>
            <a:r>
              <a:rPr lang="en-GB" altLang="de-DE" sz="1800" b="0" baseline="0" dirty="0">
                <a:solidFill>
                  <a:srgbClr val="002060"/>
                </a:solidFill>
              </a:rPr>
              <a:t> matter </a:t>
            </a:r>
          </a:p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>
                <a:solidFill>
                  <a:srgbClr val="002060"/>
                </a:solidFill>
              </a:rPr>
              <a:t>which is generally assumed to cause gravity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.</a:t>
            </a:r>
            <a:endParaRPr lang="en-GB" altLang="de-DE" sz="1800" b="0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30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446757" y="2030758"/>
            <a:ext cx="22504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2000" u="sng" baseline="0" dirty="0" smtClean="0">
                <a:solidFill>
                  <a:schemeClr val="tx1"/>
                </a:solidFill>
              </a:rPr>
              <a:t>The next step:</a:t>
            </a:r>
            <a:endParaRPr lang="en-GB" altLang="de-DE" sz="2000" u="sng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981200" y="102235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229600" y="547211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30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944382" y="2787680"/>
            <a:ext cx="325523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2000" baseline="0" dirty="0" smtClean="0">
                <a:solidFill>
                  <a:srgbClr val="002060"/>
                </a:solidFill>
              </a:rPr>
              <a:t>Gravitation without mass</a:t>
            </a:r>
            <a:endParaRPr lang="en-GB" altLang="de-DE" sz="20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31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758646" y="1004557"/>
            <a:ext cx="3626708" cy="436979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b="0" baseline="0" dirty="0" smtClean="0">
                <a:solidFill>
                  <a:srgbClr val="002060"/>
                </a:solidFill>
              </a:rPr>
              <a:t>The next step: </a:t>
            </a:r>
            <a:r>
              <a:rPr lang="en-GB" altLang="de-DE" baseline="0" dirty="0" smtClean="0">
                <a:solidFill>
                  <a:srgbClr val="002060"/>
                </a:solidFill>
              </a:rPr>
              <a:t>Gravity without mass</a:t>
            </a:r>
            <a:endParaRPr lang="en-GB" altLang="de-D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981200" y="102235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772400" y="5810581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689665" y="3218075"/>
            <a:ext cx="7997135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400" b="0" u="sng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initially started a new approach for gravitation (1911)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Starting point: The speed of light </a:t>
            </a:r>
            <a:r>
              <a:rPr lang="en-GB" altLang="de-DE" sz="1400" i="1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is reduced in a gravitational field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But Einstein’s </a:t>
            </a:r>
            <a:r>
              <a:rPr lang="en-GB" altLang="de-DE" sz="1400" b="0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equation for </a:t>
            </a:r>
            <a:r>
              <a:rPr lang="en-GB" altLang="de-DE" sz="1400" i="1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400" b="0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was </a:t>
            </a:r>
            <a:r>
              <a:rPr lang="en-GB" altLang="de-DE" sz="1400" i="1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wrong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(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GB" altLang="de-DE" sz="1400" b="0" i="1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not taken as direction dependent)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 returned to the Newtonian understanding, i.e. mass causes gravity – </a:t>
            </a:r>
            <a:b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and he produced his theory based on curved space-time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But: with the </a:t>
            </a:r>
            <a:r>
              <a:rPr lang="en-GB" altLang="de-DE" sz="1400" b="0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correct equation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all aspects of gravitation can be deduced </a:t>
            </a:r>
            <a:b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including the relativistic ones – so the results are according GRT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So gravitation as independent of mass is a proper solution</a:t>
            </a:r>
            <a:endParaRPr lang="en-GB" altLang="de-DE" sz="1400" baseline="0" dirty="0" smtClean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74713" y="1542679"/>
            <a:ext cx="7583487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Why is gravity related to mass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For Newton gravity was obviously related to matter.</a:t>
            </a:r>
            <a:endParaRPr lang="en-GB" altLang="de-DE" sz="1400" b="0" baseline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Newton did not have an alternative to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mass to characterize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matter. Elementary particles were unknown at his time.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92672" y="2867690"/>
            <a:ext cx="1824245" cy="4370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b="0" u="sng" baseline="0" dirty="0" smtClean="0">
                <a:solidFill>
                  <a:srgbClr val="002060"/>
                </a:solidFill>
              </a:rPr>
              <a:t>The new theory:</a:t>
            </a:r>
            <a:endParaRPr lang="en-GB" altLang="de-DE" b="0" u="sng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481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C2A43D2D-1115-49D1-8124-C82566B33621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32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50" y="1143000"/>
            <a:ext cx="3848100" cy="5524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de-DE" sz="1600" b="1" smtClean="0"/>
              <a:t>The Shapiro-Experiment:</a:t>
            </a:r>
            <a:br>
              <a:rPr lang="en-GB" altLang="de-DE" sz="1600" b="1" smtClean="0"/>
            </a:br>
            <a:endParaRPr lang="de-DE" altLang="de-DE" sz="1600" b="1" smtClean="0"/>
          </a:p>
        </p:txBody>
      </p:sp>
      <p:pic>
        <p:nvPicPr>
          <p:cNvPr id="215043" name="Picture 3" descr="shap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860550"/>
            <a:ext cx="5029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4" name="Picture 4" descr="shapison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460750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4908550" y="33845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400" b="0" baseline="0"/>
              <a:t/>
            </a:r>
            <a:br>
              <a:rPr lang="de-DE" altLang="de-DE" sz="2400" b="0" baseline="0"/>
            </a:br>
            <a:r>
              <a:rPr lang="de-DE" altLang="de-DE" sz="2400" baseline="0">
                <a:sym typeface="Symbol" panose="05050102010706020507" pitchFamily="18" charset="2"/>
              </a:rPr>
              <a:t></a:t>
            </a:r>
            <a:r>
              <a:rPr lang="de-DE" altLang="de-DE" sz="1800" baseline="0"/>
              <a:t/>
            </a:r>
            <a:br>
              <a:rPr lang="de-DE" altLang="de-DE" sz="1800" baseline="0"/>
            </a:br>
            <a:endParaRPr lang="de-DE" altLang="de-DE" sz="2000" baseline="0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841750" y="26987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400" b="0" baseline="0"/>
              <a:t/>
            </a:r>
            <a:br>
              <a:rPr lang="de-DE" altLang="de-DE" sz="2400" b="0" baseline="0"/>
            </a:br>
            <a:r>
              <a:rPr lang="de-DE" altLang="de-DE" sz="2400" baseline="0">
                <a:sym typeface="Symbol" panose="05050102010706020507" pitchFamily="18" charset="2"/>
              </a:rPr>
              <a:t></a:t>
            </a:r>
            <a:r>
              <a:rPr lang="de-DE" altLang="de-DE" sz="1800" baseline="0"/>
              <a:t/>
            </a:r>
            <a:br>
              <a:rPr lang="de-DE" altLang="de-DE" sz="1800" baseline="0"/>
            </a:br>
            <a:endParaRPr lang="de-DE" altLang="de-DE" sz="2000" baseline="0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7772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aseline="0"/>
              <a:t>‘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5518150" y="4156075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0" baseline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882900" y="2530475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0" baseline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140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/>
          </a:p>
        </p:txBody>
      </p:sp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1343025" y="4916488"/>
          <a:ext cx="20494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2" name="Formel" r:id="rId6" imgW="1600200" imgH="546100" progId="Equation.3">
                  <p:embed/>
                </p:oleObj>
              </mc:Choice>
              <mc:Fallback>
                <p:oleObj name="Formel" r:id="rId6" imgW="1600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4916488"/>
                        <a:ext cx="20494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3546475" y="5170488"/>
            <a:ext cx="2500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300" b="0" i="1" baseline="0" dirty="0" smtClean="0"/>
              <a:t>p= 1/2 </a:t>
            </a:r>
            <a:r>
              <a:rPr lang="de-DE" altLang="de-DE" sz="1300" b="0" i="1" baseline="0" dirty="0" err="1"/>
              <a:t>or</a:t>
            </a:r>
            <a:r>
              <a:rPr lang="de-DE" altLang="de-DE" sz="1300" b="0" i="1" baseline="0" dirty="0"/>
              <a:t> 1 </a:t>
            </a:r>
            <a:r>
              <a:rPr lang="de-DE" altLang="de-DE" sz="1300" b="0" i="1" baseline="0" dirty="0" err="1"/>
              <a:t>depending</a:t>
            </a:r>
            <a:r>
              <a:rPr lang="de-DE" altLang="de-DE" sz="1300" b="0" i="1" baseline="0" dirty="0"/>
              <a:t> on </a:t>
            </a:r>
            <a:r>
              <a:rPr lang="de-DE" altLang="de-DE" sz="1300" b="0" i="1" baseline="0" dirty="0" err="1"/>
              <a:t>direction</a:t>
            </a:r>
            <a:endParaRPr lang="de-DE" altLang="de-DE" sz="1300" b="0" i="1" baseline="0" dirty="0"/>
          </a:p>
        </p:txBody>
      </p:sp>
      <p:grpSp>
        <p:nvGrpSpPr>
          <p:cNvPr id="48143" name="Group 13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48149" name="Picture 14" descr="Layout_neu120208_schmal_unten-txt Kopi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0" name="Text Box 15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C360DEBA-17A9-44A3-826C-5DCBC154693E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aphicFrame>
        <p:nvGraphicFramePr>
          <p:cNvPr id="215060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3603625" y="3441700"/>
          <a:ext cx="10048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3" name="CorelDRAW" r:id="rId9" imgW="1630866" imgH="1493264" progId="CorelDRAW.Graphic.11">
                  <p:embed/>
                </p:oleObj>
              </mc:Choice>
              <mc:Fallback>
                <p:oleObj name="CorelDRAW" r:id="rId9" imgW="1630866" imgH="1493264" progId="CorelDRAW.Graphic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3441700"/>
                        <a:ext cx="100488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4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6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  <p:bldP spid="215046" grpId="0" autoUpdateAnimBg="0"/>
      <p:bldP spid="215047" grpId="0" autoUpdateAnimBg="0"/>
      <p:bldP spid="215048" grpId="0" autoUpdateAnimBg="0"/>
      <p:bldP spid="215049" grpId="0" autoUpdateAnimBg="0"/>
      <p:bldP spid="2150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F468C-7E4B-4113-AB41-9EB293CDAC6E}" type="slidenum">
              <a:rPr lang="de-DE" altLang="de-DE" smtClean="0">
                <a:solidFill>
                  <a:srgbClr val="000000"/>
                </a:solidFill>
              </a:rPr>
              <a:pPr/>
              <a:t>33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700338" y="1268413"/>
            <a:ext cx="36718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de-DE" altLang="de-DE" b="0" baseline="0" dirty="0" smtClean="0">
                <a:solidFill>
                  <a:srgbClr val="000000"/>
                </a:solidFill>
              </a:rPr>
              <a:t/>
            </a:r>
            <a:br>
              <a:rPr lang="de-DE" altLang="de-DE" b="0" baseline="0" dirty="0" smtClean="0">
                <a:solidFill>
                  <a:srgbClr val="000000"/>
                </a:solidFill>
              </a:rPr>
            </a:br>
            <a:r>
              <a:rPr lang="en-US" altLang="de-DE" b="0" baseline="0" dirty="0" smtClean="0">
                <a:solidFill>
                  <a:srgbClr val="000000"/>
                </a:solidFill>
              </a:rPr>
              <a:t>Particle</a:t>
            </a:r>
            <a:r>
              <a:rPr lang="de-DE" altLang="de-DE" b="0" baseline="0" dirty="0" smtClean="0">
                <a:solidFill>
                  <a:srgbClr val="000000"/>
                </a:solidFill>
              </a:rPr>
              <a:t> </a:t>
            </a:r>
            <a:r>
              <a:rPr lang="en-US" altLang="de-DE" b="0" baseline="0" dirty="0" smtClean="0">
                <a:solidFill>
                  <a:srgbClr val="000000"/>
                </a:solidFill>
              </a:rPr>
              <a:t>model with internal oscillation</a:t>
            </a:r>
            <a:r>
              <a:rPr lang="en-GB" altLang="de-DE" baseline="0" dirty="0" smtClean="0">
                <a:solidFill>
                  <a:srgbClr val="000000"/>
                </a:solidFill>
              </a:rPr>
              <a:t/>
            </a:r>
            <a:br>
              <a:rPr lang="en-GB" altLang="de-DE" baseline="0" dirty="0" smtClean="0">
                <a:solidFill>
                  <a:srgbClr val="000000"/>
                </a:solidFill>
              </a:rPr>
            </a:br>
            <a:endParaRPr lang="en-GB" altLang="de-DE" baseline="0" dirty="0" smtClean="0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772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800" baseline="0" smtClean="0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4100513" y="2543136"/>
            <a:ext cx="3927475" cy="349250"/>
            <a:chOff x="2528" y="2151"/>
            <a:chExt cx="2474" cy="220"/>
          </a:xfrm>
        </p:grpSpPr>
        <p:sp>
          <p:nvSpPr>
            <p:cNvPr id="40987" name="Rectangle 13"/>
            <p:cNvSpPr>
              <a:spLocks noChangeArrowheads="1"/>
            </p:cNvSpPr>
            <p:nvPr/>
          </p:nvSpPr>
          <p:spPr bwMode="auto">
            <a:xfrm>
              <a:off x="2528" y="2158"/>
              <a:ext cx="59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e-DE" b="0" i="1" baseline="0" dirty="0" smtClean="0">
                  <a:solidFill>
                    <a:srgbClr val="000000"/>
                  </a:solidFill>
                </a:rPr>
                <a:t>orbit</a:t>
              </a:r>
              <a:endParaRPr lang="en-GB" altLang="de-DE" b="0" i="1" baseline="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8" name="Rectangle 14"/>
            <p:cNvSpPr>
              <a:spLocks noChangeArrowheads="1"/>
            </p:cNvSpPr>
            <p:nvPr/>
          </p:nvSpPr>
          <p:spPr bwMode="auto">
            <a:xfrm>
              <a:off x="3370" y="2151"/>
              <a:ext cx="16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e-DE" b="0" i="1" baseline="0" dirty="0" smtClean="0">
                  <a:solidFill>
                    <a:srgbClr val="000000"/>
                  </a:solidFill>
                </a:rPr>
                <a:t>(Spin, mag. moment)</a:t>
              </a:r>
              <a:endParaRPr lang="en-GB" altLang="de-DE" b="0" i="1" baseline="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7663" name="Picture 15" descr="img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066130"/>
            <a:ext cx="26987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8" name="Group 19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40985" name="Picture 20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6" name="Text Box 21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08958D67-76A4-4A15-8A28-12D72DE56DA2}" type="slidenum">
                <a:rPr lang="de-DE" altLang="de-DE" baseline="0" smtClean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33</a:t>
              </a:fld>
              <a:endParaRPr lang="de-DE" altLang="de-DE" baseline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27680" name="Group 32"/>
          <p:cNvGrpSpPr>
            <a:grpSpLocks/>
          </p:cNvGrpSpPr>
          <p:nvPr/>
        </p:nvGrpSpPr>
        <p:grpSpPr bwMode="auto">
          <a:xfrm>
            <a:off x="4067176" y="1956934"/>
            <a:ext cx="3575050" cy="369888"/>
            <a:chOff x="2533" y="1632"/>
            <a:chExt cx="2252" cy="233"/>
          </a:xfrm>
        </p:grpSpPr>
        <p:sp>
          <p:nvSpPr>
            <p:cNvPr id="40983" name="Rectangle 8"/>
            <p:cNvSpPr>
              <a:spLocks noChangeArrowheads="1"/>
            </p:cNvSpPr>
            <p:nvPr/>
          </p:nvSpPr>
          <p:spPr bwMode="auto">
            <a:xfrm>
              <a:off x="3392" y="1645"/>
              <a:ext cx="1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e-DE" b="0" i="1" baseline="0" dirty="0" smtClean="0">
                  <a:solidFill>
                    <a:srgbClr val="000000"/>
                  </a:solidFill>
                </a:rPr>
                <a:t>(Einstein / Planck</a:t>
              </a:r>
              <a:r>
                <a:rPr lang="en-GB" altLang="de-DE" i="1" baseline="0" dirty="0" smtClean="0">
                  <a:solidFill>
                    <a:srgbClr val="000000"/>
                  </a:solidFill>
                </a:rPr>
                <a:t>)</a:t>
              </a:r>
              <a:endParaRPr lang="en-GB" altLang="de-DE" i="1" baseline="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4" name="Text Box 30"/>
            <p:cNvSpPr txBox="1">
              <a:spLocks noChangeArrowheads="1"/>
            </p:cNvSpPr>
            <p:nvPr/>
          </p:nvSpPr>
          <p:spPr bwMode="auto">
            <a:xfrm>
              <a:off x="2533" y="1632"/>
              <a:ext cx="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800" b="0" i="1" baseline="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</a:t>
              </a:r>
              <a:r>
                <a:rPr lang="de-DE" altLang="de-DE" sz="1800" b="0" i="1" baseline="0" dirty="0" smtClean="0">
                  <a:solidFill>
                    <a:srgbClr val="000000"/>
                  </a:solidFill>
                </a:rPr>
                <a:t> = E / h</a:t>
              </a:r>
            </a:p>
          </p:txBody>
        </p:sp>
      </p:grp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4100513" y="2239552"/>
            <a:ext cx="2530475" cy="261097"/>
            <a:chOff x="2534" y="1871"/>
            <a:chExt cx="1594" cy="242"/>
          </a:xfrm>
        </p:grpSpPr>
        <p:sp>
          <p:nvSpPr>
            <p:cNvPr id="40981" name="Rectangle 9"/>
            <p:cNvSpPr>
              <a:spLocks noChangeArrowheads="1"/>
            </p:cNvSpPr>
            <p:nvPr/>
          </p:nvSpPr>
          <p:spPr bwMode="auto">
            <a:xfrm>
              <a:off x="3384" y="1901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e-DE" b="0" i="1" baseline="0" dirty="0" smtClean="0">
                  <a:solidFill>
                    <a:srgbClr val="000000"/>
                  </a:solidFill>
                </a:rPr>
                <a:t>(Dilation</a:t>
              </a:r>
              <a:r>
                <a:rPr lang="en-GB" altLang="de-DE" i="1" baseline="0" dirty="0" smtClean="0">
                  <a:solidFill>
                    <a:srgbClr val="000000"/>
                  </a:solidFill>
                </a:rPr>
                <a:t>)</a:t>
              </a:r>
              <a:endParaRPr lang="en-GB" altLang="de-DE" i="1" baseline="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2" name="Text Box 35"/>
            <p:cNvSpPr txBox="1">
              <a:spLocks noChangeArrowheads="1"/>
            </p:cNvSpPr>
            <p:nvPr/>
          </p:nvSpPr>
          <p:spPr bwMode="auto">
            <a:xfrm>
              <a:off x="2534" y="1871"/>
              <a:ext cx="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800" b="0" i="1" baseline="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v</a:t>
              </a:r>
              <a:r>
                <a:rPr lang="de-DE" altLang="de-DE" sz="1800" b="0" i="1" baseline="0" dirty="0" smtClean="0">
                  <a:solidFill>
                    <a:srgbClr val="000000"/>
                  </a:solidFill>
                </a:rPr>
                <a:t> = c</a:t>
              </a:r>
            </a:p>
          </p:txBody>
        </p:sp>
      </p:grpSp>
      <p:grpSp>
        <p:nvGrpSpPr>
          <p:cNvPr id="27691" name="Group 43"/>
          <p:cNvGrpSpPr>
            <a:grpSpLocks/>
          </p:cNvGrpSpPr>
          <p:nvPr/>
        </p:nvGrpSpPr>
        <p:grpSpPr bwMode="auto">
          <a:xfrm>
            <a:off x="4067176" y="3151953"/>
            <a:ext cx="2878137" cy="339725"/>
            <a:chOff x="2515" y="2646"/>
            <a:chExt cx="1813" cy="214"/>
          </a:xfrm>
        </p:grpSpPr>
        <p:sp>
          <p:nvSpPr>
            <p:cNvPr id="40979" name="Rectangle 10"/>
            <p:cNvSpPr>
              <a:spLocks noChangeArrowheads="1"/>
            </p:cNvSpPr>
            <p:nvPr/>
          </p:nvSpPr>
          <p:spPr bwMode="auto">
            <a:xfrm>
              <a:off x="3368" y="264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e-DE" b="0" i="1" baseline="0" dirty="0" smtClean="0">
                  <a:solidFill>
                    <a:srgbClr val="000000"/>
                  </a:solidFill>
                </a:rPr>
                <a:t>(Relativity)</a:t>
              </a:r>
              <a:endParaRPr lang="en-GB" altLang="de-DE" b="0" i="1" baseline="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0" name="Text Box 40"/>
            <p:cNvSpPr txBox="1">
              <a:spLocks noChangeArrowheads="1"/>
            </p:cNvSpPr>
            <p:nvPr/>
          </p:nvSpPr>
          <p:spPr bwMode="auto">
            <a:xfrm>
              <a:off x="2515" y="2647"/>
              <a:ext cx="7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0" i="1" baseline="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m</a:t>
              </a:r>
              <a:r>
                <a:rPr lang="de-DE" altLang="de-DE" b="0" i="1" baseline="0" dirty="0" smtClean="0">
                  <a:solidFill>
                    <a:srgbClr val="000000"/>
                  </a:solidFill>
                </a:rPr>
                <a:t> = 0</a:t>
              </a:r>
            </a:p>
          </p:txBody>
        </p:sp>
      </p:grp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4067176" y="2835012"/>
            <a:ext cx="3487737" cy="339725"/>
            <a:chOff x="2523" y="2368"/>
            <a:chExt cx="2197" cy="214"/>
          </a:xfrm>
        </p:grpSpPr>
        <p:sp>
          <p:nvSpPr>
            <p:cNvPr id="40977" name="Rectangle 12"/>
            <p:cNvSpPr>
              <a:spLocks noChangeArrowheads="1"/>
            </p:cNvSpPr>
            <p:nvPr/>
          </p:nvSpPr>
          <p:spPr bwMode="auto">
            <a:xfrm>
              <a:off x="3376" y="2370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e-DE" b="0" i="1" baseline="0" dirty="0" smtClean="0">
                  <a:solidFill>
                    <a:srgbClr val="000000"/>
                  </a:solidFill>
                </a:rPr>
                <a:t>(Momentum law)</a:t>
              </a:r>
              <a:endParaRPr lang="en-GB" altLang="de-DE" b="0" i="1" baseline="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8" name="Text Box 41"/>
            <p:cNvSpPr txBox="1">
              <a:spLocks noChangeArrowheads="1"/>
            </p:cNvSpPr>
            <p:nvPr/>
          </p:nvSpPr>
          <p:spPr bwMode="auto">
            <a:xfrm>
              <a:off x="2523" y="2368"/>
              <a:ext cx="7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0" i="1" baseline="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N</a:t>
              </a:r>
              <a:r>
                <a:rPr lang="de-DE" altLang="de-DE" b="0" i="1" baseline="0" dirty="0" smtClean="0">
                  <a:solidFill>
                    <a:srgbClr val="000000"/>
                  </a:solidFill>
                </a:rPr>
                <a:t> = 2</a:t>
              </a:r>
            </a:p>
          </p:txBody>
        </p:sp>
      </p:grpSp>
      <p:sp>
        <p:nvSpPr>
          <p:cNvPr id="40974" name="Text Box 48"/>
          <p:cNvSpPr txBox="1">
            <a:spLocks noChangeArrowheads="1"/>
          </p:cNvSpPr>
          <p:nvPr/>
        </p:nvSpPr>
        <p:spPr bwMode="auto">
          <a:xfrm>
            <a:off x="8566151" y="1821655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000" b="0" baseline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0976" name="Rectangle 5"/>
          <p:cNvSpPr>
            <a:spLocks noChangeArrowheads="1"/>
          </p:cNvSpPr>
          <p:nvPr/>
        </p:nvSpPr>
        <p:spPr bwMode="auto">
          <a:xfrm>
            <a:off x="3276600" y="506413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800" b="0" baseline="0" smtClean="0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 sz="1800" b="0" baseline="0" smtClean="0">
              <a:solidFill>
                <a:srgbClr val="98D8C3"/>
              </a:solidFill>
            </a:endParaRPr>
          </a:p>
        </p:txBody>
      </p:sp>
      <p:pic>
        <p:nvPicPr>
          <p:cNvPr id="30" name="Picture 6" descr="dilath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5" y="4155046"/>
            <a:ext cx="940135" cy="14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3160850" y="4529839"/>
            <a:ext cx="3768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b="0" i="1" baseline="0" dirty="0" smtClean="0">
                <a:solidFill>
                  <a:srgbClr val="000000"/>
                </a:solidFill>
              </a:rPr>
              <a:t>This internal oscillation causes dilation and is anyway a necessary property.</a:t>
            </a:r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3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612" y="3711765"/>
            <a:ext cx="6706181" cy="432854"/>
          </a:xfrm>
          <a:prstGeom prst="rect">
            <a:avLst/>
          </a:prstGeom>
        </p:spPr>
      </p:pic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455386" y="5616048"/>
            <a:ext cx="75726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b="0" i="1" baseline="0" dirty="0" smtClean="0">
                <a:solidFill>
                  <a:srgbClr val="000000"/>
                </a:solidFill>
              </a:rPr>
              <a:t>Note: this particle model yields the mass of elementary particles very precisely</a:t>
            </a:r>
            <a:endParaRPr lang="en-GB" altLang="de-DE" b="0" i="1" baseline="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de-DE" b="0" i="1" baseline="0" dirty="0" smtClean="0">
                <a:solidFill>
                  <a:srgbClr val="000000"/>
                </a:solidFill>
              </a:rPr>
              <a:t>e.g. the mass of the electron better than 10</a:t>
            </a:r>
            <a:r>
              <a:rPr lang="en-GB" altLang="de-DE" b="0" i="1" dirty="0" smtClean="0">
                <a:solidFill>
                  <a:srgbClr val="000000"/>
                </a:solidFill>
              </a:rPr>
              <a:t>-</a:t>
            </a:r>
            <a:r>
              <a:rPr lang="en-GB" altLang="de-DE" i="1" dirty="0" smtClean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280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31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552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F08C2-E730-44EC-BBA5-BD537012B7E1}" type="slidenum">
              <a:rPr lang="de-DE" altLang="de-DE" smtClean="0">
                <a:solidFill>
                  <a:srgbClr val="000000"/>
                </a:solidFill>
              </a:rPr>
              <a:pPr/>
              <a:t>34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75" y="923925"/>
            <a:ext cx="447675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de-DE" sz="1600" b="1"/>
              <a:t>The gravitational field of the sun:</a:t>
            </a:r>
            <a:endParaRPr lang="de-DE" altLang="de-DE" sz="1600" b="1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69900" y="4495800"/>
            <a:ext cx="472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de-DE" sz="1400" b="0" baseline="0" dirty="0">
                <a:solidFill>
                  <a:srgbClr val="000000"/>
                </a:solidFill>
              </a:rPr>
              <a:t>The application of </a:t>
            </a:r>
            <a:r>
              <a:rPr lang="en-GB" altLang="de-DE" sz="1400" b="0" baseline="0" dirty="0">
                <a:solidFill>
                  <a:srgbClr val="CC0000"/>
                </a:solidFill>
              </a:rPr>
              <a:t>classical refraction</a:t>
            </a:r>
            <a:r>
              <a:rPr lang="en-GB" altLang="de-DE" sz="1400" b="0" baseline="0" dirty="0">
                <a:solidFill>
                  <a:srgbClr val="000000"/>
                </a:solidFill>
              </a:rPr>
              <a:t> yields for the </a:t>
            </a:r>
            <a:r>
              <a:rPr lang="en-GB" altLang="de-DE" sz="1400" b="0" baseline="0" dirty="0">
                <a:solidFill>
                  <a:srgbClr val="00CC99">
                    <a:lumMod val="75000"/>
                  </a:srgbClr>
                </a:solidFill>
              </a:rPr>
              <a:t>vertex</a:t>
            </a:r>
            <a:r>
              <a:rPr lang="en-GB" altLang="de-DE" sz="1400" b="0" baseline="0" dirty="0">
                <a:solidFill>
                  <a:srgbClr val="000000"/>
                </a:solidFill>
              </a:rPr>
              <a:t>:</a:t>
            </a:r>
            <a:endParaRPr lang="de-DE" altLang="de-DE" sz="18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5251450" y="4440238"/>
          <a:ext cx="7064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78" name="Formel" r:id="rId4" imgW="660113" imgH="393529" progId="Equation.3">
                  <p:embed/>
                </p:oleObj>
              </mc:Choice>
              <mc:Fallback>
                <p:oleObj name="Formel" r:id="rId4" imgW="6601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4440238"/>
                        <a:ext cx="7064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3" name="Picture 5" descr="sunfield-so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643063"/>
            <a:ext cx="32527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Freeform 6"/>
          <p:cNvSpPr>
            <a:spLocks/>
          </p:cNvSpPr>
          <p:nvPr/>
        </p:nvSpPr>
        <p:spPr bwMode="auto">
          <a:xfrm>
            <a:off x="2532063" y="2049463"/>
            <a:ext cx="3348037" cy="369887"/>
          </a:xfrm>
          <a:custGeom>
            <a:avLst/>
            <a:gdLst>
              <a:gd name="T0" fmla="*/ 0 w 2109"/>
              <a:gd name="T1" fmla="*/ 2147483646 h 233"/>
              <a:gd name="T2" fmla="*/ 2147483646 w 2109"/>
              <a:gd name="T3" fmla="*/ 2147483646 h 233"/>
              <a:gd name="T4" fmla="*/ 2147483646 w 2109"/>
              <a:gd name="T5" fmla="*/ 2147483646 h 233"/>
              <a:gd name="T6" fmla="*/ 2147483646 w 2109"/>
              <a:gd name="T7" fmla="*/ 2147483646 h 233"/>
              <a:gd name="T8" fmla="*/ 2147483646 w 2109"/>
              <a:gd name="T9" fmla="*/ 2147483646 h 233"/>
              <a:gd name="T10" fmla="*/ 2147483646 w 2109"/>
              <a:gd name="T11" fmla="*/ 2147483646 h 233"/>
              <a:gd name="T12" fmla="*/ 2147483646 w 2109"/>
              <a:gd name="T13" fmla="*/ 2147483646 h 233"/>
              <a:gd name="T14" fmla="*/ 2147483646 w 2109"/>
              <a:gd name="T15" fmla="*/ 2147483646 h 233"/>
              <a:gd name="T16" fmla="*/ 2147483646 w 2109"/>
              <a:gd name="T17" fmla="*/ 2147483646 h 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9" h="233">
                <a:moveTo>
                  <a:pt x="0" y="233"/>
                </a:moveTo>
                <a:cubicBezTo>
                  <a:pt x="82" y="211"/>
                  <a:pt x="164" y="189"/>
                  <a:pt x="245" y="169"/>
                </a:cubicBezTo>
                <a:cubicBezTo>
                  <a:pt x="326" y="149"/>
                  <a:pt x="412" y="131"/>
                  <a:pt x="489" y="111"/>
                </a:cubicBezTo>
                <a:cubicBezTo>
                  <a:pt x="566" y="91"/>
                  <a:pt x="638" y="67"/>
                  <a:pt x="710" y="51"/>
                </a:cubicBezTo>
                <a:cubicBezTo>
                  <a:pt x="782" y="35"/>
                  <a:pt x="853" y="21"/>
                  <a:pt x="919" y="13"/>
                </a:cubicBezTo>
                <a:cubicBezTo>
                  <a:pt x="985" y="5"/>
                  <a:pt x="1031" y="0"/>
                  <a:pt x="1109" y="5"/>
                </a:cubicBezTo>
                <a:cubicBezTo>
                  <a:pt x="1187" y="10"/>
                  <a:pt x="1297" y="29"/>
                  <a:pt x="1387" y="46"/>
                </a:cubicBezTo>
                <a:cubicBezTo>
                  <a:pt x="1477" y="63"/>
                  <a:pt x="1529" y="76"/>
                  <a:pt x="1649" y="106"/>
                </a:cubicBezTo>
                <a:cubicBezTo>
                  <a:pt x="1769" y="136"/>
                  <a:pt x="2033" y="204"/>
                  <a:pt x="2109" y="224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 b="0" baseline="0">
              <a:solidFill>
                <a:srgbClr val="000000"/>
              </a:solidFill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7772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2000" baseline="0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7013575" y="5356225"/>
            <a:ext cx="2114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300" b="0" baseline="0">
                <a:solidFill>
                  <a:srgbClr val="000000"/>
                </a:solidFill>
              </a:rPr>
              <a:t>Now: Acceleration at rest!!</a:t>
            </a:r>
            <a:endParaRPr lang="de-DE" altLang="de-DE" sz="13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38175" y="3624263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200" b="0" i="1" baseline="0">
                <a:solidFill>
                  <a:srgbClr val="000000"/>
                </a:solidFill>
              </a:rPr>
              <a:t>P=1/2 or 1 depending on direction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33400" y="5011738"/>
            <a:ext cx="48974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400" b="0" baseline="0">
                <a:solidFill>
                  <a:srgbClr val="000000"/>
                </a:solidFill>
              </a:rPr>
              <a:t>Integrating deflection </a:t>
            </a:r>
            <a:r>
              <a:rPr lang="en-GB" altLang="de-DE" sz="1400" b="0" i="1" baseline="0">
                <a:solidFill>
                  <a:srgbClr val="000000"/>
                </a:solidFill>
              </a:rPr>
              <a:t>2</a:t>
            </a:r>
            <a:r>
              <a:rPr lang="en-GB" altLang="de-DE" i="1" baseline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en-GB" altLang="de-DE" sz="1400" b="0" baseline="0">
                <a:solidFill>
                  <a:srgbClr val="000000"/>
                </a:solidFill>
              </a:rPr>
              <a:t> from – </a:t>
            </a:r>
            <a:r>
              <a:rPr lang="en-GB" altLang="de-DE" b="0" baseline="0">
                <a:solidFill>
                  <a:srgbClr val="000000"/>
                </a:solidFill>
                <a:sym typeface="Symbol" panose="05050102010706020507" pitchFamily="18" charset="2"/>
              </a:rPr>
              <a:t></a:t>
            </a:r>
            <a:r>
              <a:rPr lang="en-GB" altLang="de-DE" sz="1200" b="0" baseline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GB" altLang="de-DE" sz="1400" b="0" baseline="0">
                <a:solidFill>
                  <a:srgbClr val="000000"/>
                </a:solidFill>
              </a:rPr>
              <a:t>to + </a:t>
            </a:r>
            <a:r>
              <a:rPr lang="en-GB" altLang="de-DE" b="0" baseline="0">
                <a:solidFill>
                  <a:srgbClr val="000000"/>
                </a:solidFill>
                <a:sym typeface="Symbol" panose="05050102010706020507" pitchFamily="18" charset="2"/>
              </a:rPr>
              <a:t></a:t>
            </a:r>
            <a:r>
              <a:rPr lang="en-GB" altLang="de-DE" sz="1200" b="0" baseline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GB" altLang="de-DE" sz="1400" b="0" baseline="0">
                <a:solidFill>
                  <a:srgbClr val="000000"/>
                </a:solidFill>
              </a:rPr>
              <a:t>yields: </a:t>
            </a:r>
            <a:r>
              <a:rPr lang="en-GB" altLang="de-DE" sz="1400" baseline="0">
                <a:solidFill>
                  <a:srgbClr val="0070C0"/>
                </a:solidFill>
              </a:rPr>
              <a:t>1.75</a:t>
            </a:r>
            <a:r>
              <a:rPr lang="en-GB" altLang="de-DE" sz="1400" b="0" baseline="0">
                <a:solidFill>
                  <a:srgbClr val="0070C0"/>
                </a:solidFill>
              </a:rPr>
              <a:t> arcsec</a:t>
            </a:r>
          </a:p>
          <a:p>
            <a:pPr eaLnBrk="1" hangingPunct="1"/>
            <a:r>
              <a:rPr lang="en-GB" altLang="de-DE" sz="1400" b="0" baseline="0">
                <a:solidFill>
                  <a:srgbClr val="000000"/>
                </a:solidFill>
              </a:rPr>
              <a:t>		         ….   with Newton: 0.88 arcsec</a:t>
            </a:r>
            <a:endParaRPr lang="de-DE" altLang="de-DE" sz="1400" b="0" baseline="0">
              <a:solidFill>
                <a:srgbClr val="000000"/>
              </a:solidFill>
            </a:endParaRPr>
          </a:p>
        </p:txBody>
      </p:sp>
      <p:grpSp>
        <p:nvGrpSpPr>
          <p:cNvPr id="115723" name="Group 11"/>
          <p:cNvGrpSpPr>
            <a:grpSpLocks/>
          </p:cNvGrpSpPr>
          <p:nvPr/>
        </p:nvGrpSpPr>
        <p:grpSpPr bwMode="auto">
          <a:xfrm>
            <a:off x="5232400" y="2014538"/>
            <a:ext cx="801688" cy="304800"/>
            <a:chOff x="3296" y="1269"/>
            <a:chExt cx="505" cy="192"/>
          </a:xfrm>
        </p:grpSpPr>
        <p:grpSp>
          <p:nvGrpSpPr>
            <p:cNvPr id="55328" name="Group 12"/>
            <p:cNvGrpSpPr>
              <a:grpSpLocks/>
            </p:cNvGrpSpPr>
            <p:nvPr/>
          </p:nvGrpSpPr>
          <p:grpSpPr bwMode="auto">
            <a:xfrm>
              <a:off x="3296" y="1328"/>
              <a:ext cx="336" cy="88"/>
              <a:chOff x="3408" y="1056"/>
              <a:chExt cx="336" cy="88"/>
            </a:xfrm>
          </p:grpSpPr>
          <p:sp>
            <p:nvSpPr>
              <p:cNvPr id="55330" name="Line 13"/>
              <p:cNvSpPr>
                <a:spLocks noChangeShapeType="1"/>
              </p:cNvSpPr>
              <p:nvPr/>
            </p:nvSpPr>
            <p:spPr bwMode="auto">
              <a:xfrm>
                <a:off x="3416" y="1056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 sz="1800" b="0" baseline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1" name="Line 14"/>
              <p:cNvSpPr>
                <a:spLocks noChangeShapeType="1"/>
              </p:cNvSpPr>
              <p:nvPr/>
            </p:nvSpPr>
            <p:spPr bwMode="auto">
              <a:xfrm>
                <a:off x="3408" y="1064"/>
                <a:ext cx="336" cy="8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 sz="1800" b="0" baseline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329" name="Text Box 15"/>
            <p:cNvSpPr txBox="1">
              <a:spLocks noChangeArrowheads="1"/>
            </p:cNvSpPr>
            <p:nvPr/>
          </p:nvSpPr>
          <p:spPr bwMode="auto">
            <a:xfrm>
              <a:off x="3614" y="1269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400" b="0" i="1" baseline="0">
                  <a:solidFill>
                    <a:srgbClr val="0070C0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grpSp>
        <p:nvGrpSpPr>
          <p:cNvPr id="55310" name="Group 16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5326" name="Picture 17" descr="Layout_neu120208_schmal_unten-txt Kopi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7" name="Text Box 18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875C72D7-208E-4D04-B0C2-FB6AA6CF596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34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520700" y="5624513"/>
            <a:ext cx="55991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300" i="1" baseline="0">
                <a:solidFill>
                  <a:srgbClr val="000000"/>
                </a:solidFill>
              </a:rPr>
              <a:t>This was the great breakthrough for Einstein in 1919 (Solar eclipse)!!</a:t>
            </a:r>
            <a:endParaRPr lang="de-DE" altLang="de-DE" sz="1300" i="1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5737" name="Picture 25" descr="c-grav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947988"/>
            <a:ext cx="1495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4" name="Rectangle 5"/>
          <p:cNvSpPr>
            <a:spLocks noChangeArrowheads="1"/>
          </p:cNvSpPr>
          <p:nvPr/>
        </p:nvSpPr>
        <p:spPr bwMode="auto">
          <a:xfrm>
            <a:off x="3276600" y="506413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800" b="0" baseline="0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 sz="1800" b="0" baseline="0">
              <a:solidFill>
                <a:srgbClr val="98D8C3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69900" y="2560638"/>
            <a:ext cx="1031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400" b="0" u="sng" baseline="0">
                <a:solidFill>
                  <a:srgbClr val="193767"/>
                </a:solidFill>
              </a:rPr>
              <a:t>Physically:</a:t>
            </a:r>
            <a:endParaRPr lang="de-DE" altLang="de-DE" sz="1400" u="sng" baseline="0">
              <a:solidFill>
                <a:srgbClr val="19376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reihandform 1"/>
          <p:cNvSpPr/>
          <p:nvPr/>
        </p:nvSpPr>
        <p:spPr>
          <a:xfrm>
            <a:off x="2212975" y="3206750"/>
            <a:ext cx="714375" cy="1139825"/>
          </a:xfrm>
          <a:custGeom>
            <a:avLst/>
            <a:gdLst>
              <a:gd name="connsiteX0" fmla="*/ 508000 w 715263"/>
              <a:gd name="connsiteY0" fmla="*/ 1140178 h 1140178"/>
              <a:gd name="connsiteX1" fmla="*/ 688622 w 715263"/>
              <a:gd name="connsiteY1" fmla="*/ 203200 h 1140178"/>
              <a:gd name="connsiteX2" fmla="*/ 0 w 715263"/>
              <a:gd name="connsiteY2" fmla="*/ 0 h 1140178"/>
              <a:gd name="connsiteX3" fmla="*/ 0 w 715263"/>
              <a:gd name="connsiteY3" fmla="*/ 0 h 11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263" h="1140178">
                <a:moveTo>
                  <a:pt x="508000" y="1140178"/>
                </a:moveTo>
                <a:cubicBezTo>
                  <a:pt x="640644" y="766704"/>
                  <a:pt x="773289" y="393230"/>
                  <a:pt x="688622" y="203200"/>
                </a:cubicBezTo>
                <a:cubicBezTo>
                  <a:pt x="603955" y="1317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CC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 baseline="0">
              <a:solidFill>
                <a:srgbClr val="CC0000"/>
              </a:solidFill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2035175" y="4495800"/>
            <a:ext cx="1368425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3638550" y="2243138"/>
            <a:ext cx="1138238" cy="1139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 baseline="0">
              <a:solidFill>
                <a:srgbClr val="FFFFFF"/>
              </a:solidFill>
            </a:endParaRPr>
          </a:p>
        </p:txBody>
      </p:sp>
      <p:graphicFrame>
        <p:nvGraphicFramePr>
          <p:cNvPr id="55320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3648075" y="2236788"/>
          <a:ext cx="113506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79" name="CorelDRAW" r:id="rId9" imgW="1630866" imgH="1493264" progId="CorelDRAW.Graphic.11">
                  <p:embed/>
                </p:oleObj>
              </mc:Choice>
              <mc:Fallback>
                <p:oleObj name="CorelDRAW" r:id="rId9" imgW="1630866" imgH="1493264" progId="CorelDRAW.Graphic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236788"/>
                        <a:ext cx="1135063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>
            <a:off x="4225925" y="1601788"/>
            <a:ext cx="0" cy="42545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142038" y="4511675"/>
            <a:ext cx="750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de-DE" sz="1300" b="0" baseline="0" dirty="0">
                <a:solidFill>
                  <a:srgbClr val="00CC99">
                    <a:lumMod val="75000"/>
                  </a:srgbClr>
                </a:solidFill>
              </a:rPr>
              <a:t>Newton</a:t>
            </a:r>
            <a:endParaRPr lang="de-DE" altLang="de-DE" sz="1300" baseline="0" dirty="0">
              <a:solidFill>
                <a:srgbClr val="00CC9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805488" y="5065713"/>
            <a:ext cx="777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300" b="0" baseline="0">
                <a:solidFill>
                  <a:srgbClr val="0070C0"/>
                </a:solidFill>
              </a:rPr>
              <a:t>Einstein</a:t>
            </a:r>
            <a:endParaRPr lang="de-DE" altLang="de-DE" sz="1300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3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5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8" grpId="0" animBg="1"/>
      <p:bldP spid="115719" grpId="0" autoUpdateAnimBg="0"/>
      <p:bldP spid="115720" grpId="0" autoUpdateAnimBg="0"/>
      <p:bldP spid="115721" grpId="0"/>
      <p:bldP spid="115722" grpId="0" autoUpdateAnimBg="0"/>
      <p:bldP spid="115731" grpId="0" autoUpdateAnimBg="0"/>
      <p:bldP spid="27" grpId="0"/>
      <p:bldP spid="34" grpId="0" autoUpdateAnimBg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smtClean="0"/>
              <a:t>/gravity</a:t>
            </a:r>
          </a:p>
        </p:txBody>
      </p:sp>
      <p:sp>
        <p:nvSpPr>
          <p:cNvPr id="522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9E877-E894-4440-9FC6-8FC4E007C59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 smtClean="0"/>
          </a:p>
        </p:txBody>
      </p:sp>
      <p:grpSp>
        <p:nvGrpSpPr>
          <p:cNvPr id="52228" name="Group 2"/>
          <p:cNvGrpSpPr>
            <a:grpSpLocks/>
          </p:cNvGrpSpPr>
          <p:nvPr/>
        </p:nvGrpSpPr>
        <p:grpSpPr bwMode="auto">
          <a:xfrm>
            <a:off x="3549650" y="2581275"/>
            <a:ext cx="2152650" cy="276225"/>
            <a:chOff x="2226" y="2010"/>
            <a:chExt cx="1356" cy="174"/>
          </a:xfrm>
        </p:grpSpPr>
        <p:sp>
          <p:nvSpPr>
            <p:cNvPr id="52246" name="Oval 3"/>
            <p:cNvSpPr>
              <a:spLocks noChangeArrowheads="1"/>
            </p:cNvSpPr>
            <p:nvPr/>
          </p:nvSpPr>
          <p:spPr bwMode="auto">
            <a:xfrm>
              <a:off x="2226" y="2016"/>
              <a:ext cx="1356" cy="16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600">
                <a:solidFill>
                  <a:schemeClr val="tx2"/>
                </a:solidFill>
              </a:endParaRPr>
            </a:p>
          </p:txBody>
        </p:sp>
        <p:sp>
          <p:nvSpPr>
            <p:cNvPr id="52247" name="Line 4"/>
            <p:cNvSpPr>
              <a:spLocks noChangeShapeType="1"/>
            </p:cNvSpPr>
            <p:nvPr/>
          </p:nvSpPr>
          <p:spPr bwMode="auto">
            <a:xfrm flipV="1">
              <a:off x="2886" y="2010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8" name="Line 5"/>
            <p:cNvSpPr>
              <a:spLocks noChangeShapeType="1"/>
            </p:cNvSpPr>
            <p:nvPr/>
          </p:nvSpPr>
          <p:spPr bwMode="auto">
            <a:xfrm flipH="1">
              <a:off x="2838" y="2184"/>
              <a:ext cx="13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23238" name="Picture 6" descr="sp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514600"/>
            <a:ext cx="3829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0" y="1384300"/>
            <a:ext cx="7772400" cy="660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de-DE" sz="1600" b="1" smtClean="0"/>
              <a:t>Elementary Particle in a Gravitational Field (with Vertical Axis):</a:t>
            </a:r>
            <a:r>
              <a:rPr lang="en-GB" altLang="de-DE" sz="1800" b="1" smtClean="0"/>
              <a:t/>
            </a:r>
            <a:br>
              <a:rPr lang="en-GB" altLang="de-DE" sz="1800" b="1" smtClean="0"/>
            </a:br>
            <a:endParaRPr lang="de-DE" altLang="de-DE" sz="1800" b="1" smtClean="0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7713663" y="52244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grpSp>
        <p:nvGrpSpPr>
          <p:cNvPr id="223241" name="Group 9"/>
          <p:cNvGrpSpPr>
            <a:grpSpLocks/>
          </p:cNvGrpSpPr>
          <p:nvPr/>
        </p:nvGrpSpPr>
        <p:grpSpPr bwMode="auto">
          <a:xfrm>
            <a:off x="4549775" y="5013325"/>
            <a:ext cx="771525" cy="541338"/>
            <a:chOff x="2856" y="3542"/>
            <a:chExt cx="486" cy="341"/>
          </a:xfrm>
        </p:grpSpPr>
        <p:sp>
          <p:nvSpPr>
            <p:cNvPr id="52244" name="Line 10"/>
            <p:cNvSpPr>
              <a:spLocks noChangeShapeType="1"/>
            </p:cNvSpPr>
            <p:nvPr/>
          </p:nvSpPr>
          <p:spPr bwMode="auto">
            <a:xfrm>
              <a:off x="2856" y="3542"/>
              <a:ext cx="0" cy="2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45" name="Text Box 11"/>
            <p:cNvSpPr txBox="1">
              <a:spLocks noChangeArrowheads="1"/>
            </p:cNvSpPr>
            <p:nvPr/>
          </p:nvSpPr>
          <p:spPr bwMode="auto">
            <a:xfrm>
              <a:off x="2901" y="3614"/>
              <a:ext cx="4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 "/>
              </a:pPr>
              <a:r>
                <a:rPr lang="de-DE" altLang="de-DE" sz="1000" baseline="0"/>
                <a:t>Gravit.</a:t>
              </a:r>
              <a:br>
                <a:rPr lang="de-DE" altLang="de-DE" sz="1000" baseline="0"/>
              </a:br>
              <a:r>
                <a:rPr lang="de-DE" altLang="de-DE" sz="1000" baseline="0"/>
                <a:t>Source</a:t>
              </a:r>
              <a:r>
                <a:rPr lang="de-DE" altLang="de-DE" sz="1200" b="0" baseline="0"/>
                <a:t> </a:t>
              </a:r>
            </a:p>
          </p:txBody>
        </p:sp>
      </p:grpSp>
      <p:sp>
        <p:nvSpPr>
          <p:cNvPr id="223244" name="Freeform 12"/>
          <p:cNvSpPr>
            <a:spLocks/>
          </p:cNvSpPr>
          <p:nvPr/>
        </p:nvSpPr>
        <p:spPr bwMode="auto">
          <a:xfrm>
            <a:off x="4664075" y="2163763"/>
            <a:ext cx="4479925" cy="220662"/>
          </a:xfrm>
          <a:custGeom>
            <a:avLst/>
            <a:gdLst>
              <a:gd name="T0" fmla="*/ 0 w 2822"/>
              <a:gd name="T1" fmla="*/ 0 h 139"/>
              <a:gd name="T2" fmla="*/ 2147483646 w 2822"/>
              <a:gd name="T3" fmla="*/ 60483613 h 139"/>
              <a:gd name="T4" fmla="*/ 2147483646 w 2822"/>
              <a:gd name="T5" fmla="*/ 194050798 h 139"/>
              <a:gd name="T6" fmla="*/ 2147483646 w 2822"/>
              <a:gd name="T7" fmla="*/ 350300131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22" h="139">
                <a:moveTo>
                  <a:pt x="0" y="0"/>
                </a:moveTo>
                <a:cubicBezTo>
                  <a:pt x="478" y="5"/>
                  <a:pt x="957" y="11"/>
                  <a:pt x="1330" y="24"/>
                </a:cubicBezTo>
                <a:cubicBezTo>
                  <a:pt x="1703" y="37"/>
                  <a:pt x="1988" y="58"/>
                  <a:pt x="2237" y="77"/>
                </a:cubicBezTo>
                <a:cubicBezTo>
                  <a:pt x="2486" y="96"/>
                  <a:pt x="2725" y="129"/>
                  <a:pt x="2822" y="139"/>
                </a:cubicBezTo>
              </a:path>
            </a:pathLst>
          </a:custGeom>
          <a:noFill/>
          <a:ln w="28575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4130675" y="2290763"/>
            <a:ext cx="439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 "/>
            </a:pPr>
            <a:r>
              <a:rPr lang="de-DE" altLang="de-DE" sz="1200" baseline="0"/>
              <a:t>c</a:t>
            </a:r>
            <a:r>
              <a:rPr lang="de-DE" altLang="de-DE" sz="1200" b="0" baseline="0"/>
              <a:t> </a:t>
            </a:r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4316413" y="2020888"/>
            <a:ext cx="439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 "/>
            </a:pPr>
            <a:r>
              <a:rPr lang="de-DE" altLang="de-DE" sz="1200" baseline="0"/>
              <a:t>c</a:t>
            </a:r>
            <a:r>
              <a:rPr lang="de-DE" altLang="de-DE" sz="1200" b="0" baseline="0"/>
              <a:t> 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740400" y="4757738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0" baseline="0" dirty="0">
                <a:solidFill>
                  <a:srgbClr val="000000"/>
                </a:solidFill>
              </a:rPr>
              <a:t>No dependency </a:t>
            </a:r>
            <a:r>
              <a:rPr lang="en-GB" altLang="de-DE" sz="1400" b="0" baseline="0" dirty="0" smtClean="0">
                <a:solidFill>
                  <a:srgbClr val="000000"/>
                </a:solidFill>
              </a:rPr>
              <a:t>on </a:t>
            </a:r>
            <a:r>
              <a:rPr lang="en-GB" altLang="de-DE" sz="1400" b="0" baseline="0" dirty="0">
                <a:solidFill>
                  <a:srgbClr val="000000"/>
                </a:solidFill>
              </a:rPr>
              <a:t>the mass!</a:t>
            </a:r>
            <a:endParaRPr lang="de-DE" altLang="de-DE" sz="1800" b="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2237" name="Group 16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2242" name="Picture 17" descr="Layout_neu120208_schmal_unten-txt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Text Box 18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79EAB5B5-041C-4E3A-85C6-16375151A881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35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graphicFrame>
        <p:nvGraphicFramePr>
          <p:cNvPr id="223251" name="Object 19"/>
          <p:cNvGraphicFramePr>
            <a:graphicFrameLocks noGrp="1" noChangeAspect="1"/>
          </p:cNvGraphicFramePr>
          <p:nvPr>
            <p:ph idx="1"/>
          </p:nvPr>
        </p:nvGraphicFramePr>
        <p:xfrm>
          <a:off x="6959600" y="3538538"/>
          <a:ext cx="85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8" name="Formel" r:id="rId6" imgW="660113" imgH="393529" progId="Equation.3">
                  <p:embed/>
                </p:oleObj>
              </mc:Choice>
              <mc:Fallback>
                <p:oleObj name="Formel" r:id="rId6" imgW="660113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538538"/>
                        <a:ext cx="850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9" name="Group 23"/>
          <p:cNvGrpSpPr>
            <a:grpSpLocks/>
          </p:cNvGrpSpPr>
          <p:nvPr/>
        </p:nvGrpSpPr>
        <p:grpSpPr bwMode="auto">
          <a:xfrm>
            <a:off x="0" y="0"/>
            <a:ext cx="9144000" cy="1012825"/>
            <a:chOff x="0" y="0"/>
            <a:chExt cx="5760" cy="638"/>
          </a:xfrm>
        </p:grpSpPr>
        <p:pic>
          <p:nvPicPr>
            <p:cNvPr id="52240" name="Picture 24" descr="Layout_neu120208_breit_schmal Kopi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1" name="Rectangle 25"/>
            <p:cNvSpPr>
              <a:spLocks noChangeArrowheads="1"/>
            </p:cNvSpPr>
            <p:nvPr/>
          </p:nvSpPr>
          <p:spPr bwMode="auto">
            <a:xfrm>
              <a:off x="2245" y="30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de-DE" sz="1800" b="0" baseline="0">
                  <a:solidFill>
                    <a:srgbClr val="01B3A2"/>
                  </a:solidFill>
                </a:rPr>
                <a:t>The Origin of Gravity</a:t>
              </a:r>
              <a:endParaRPr lang="de-DE" altLang="de-DE" sz="1800" b="0" baseline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98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0" grpId="0" autoUpdateAnimBg="0"/>
      <p:bldP spid="223244" grpId="0" animBg="1"/>
      <p:bldP spid="223246" grpId="0" autoUpdateAnimBg="0"/>
      <p:bldP spid="22324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593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317C16C-105E-4DF6-B45A-97E8E94E002F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36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420938" y="2346325"/>
            <a:ext cx="48688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0" baseline="0" dirty="0">
                <a:solidFill>
                  <a:srgbClr val="000000"/>
                </a:solidFill>
                <a:sym typeface="Symbol" panose="05050102010706020507" pitchFamily="18" charset="2"/>
              </a:rPr>
              <a:t>    </a:t>
            </a:r>
            <a:r>
              <a:rPr lang="en-GB" altLang="de-DE" b="0" baseline="0" dirty="0">
                <a:solidFill>
                  <a:srgbClr val="000000"/>
                </a:solidFill>
              </a:rPr>
              <a:t>Gravity is the change of the speed of light </a:t>
            </a:r>
            <a:br>
              <a:rPr lang="en-GB" altLang="de-DE" b="0" baseline="0" dirty="0">
                <a:solidFill>
                  <a:srgbClr val="000000"/>
                </a:solidFill>
              </a:rPr>
            </a:br>
            <a:r>
              <a:rPr lang="en-GB" altLang="de-DE" b="0" baseline="0" dirty="0">
                <a:solidFill>
                  <a:srgbClr val="000000"/>
                </a:solidFill>
              </a:rPr>
              <a:t>       in the vicinity of an object </a:t>
            </a:r>
            <a:br>
              <a:rPr lang="en-GB" altLang="de-DE" b="0" baseline="0" dirty="0">
                <a:solidFill>
                  <a:srgbClr val="000000"/>
                </a:solidFill>
              </a:rPr>
            </a:br>
            <a:endParaRPr lang="en-GB" altLang="de-DE" b="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2057400" y="106680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400" b="0" baseline="0"/>
              <a:t/>
            </a:r>
            <a:br>
              <a:rPr lang="de-DE" altLang="de-DE" sz="2400" b="0" baseline="0"/>
            </a:br>
            <a:r>
              <a:rPr lang="en-GB" altLang="de-DE" sz="1800" baseline="0"/>
              <a:t>What is Gravity?</a:t>
            </a:r>
            <a:endParaRPr lang="de-DE" altLang="de-DE" sz="2000" baseline="0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823200" y="575468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59403" name="Group 14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9405" name="Picture 1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6" name="Text Box 16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505430BC-22D6-43BD-BB25-32817C139C51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36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119460" y="3275258"/>
            <a:ext cx="49704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b="0" u="sng" baseline="0" dirty="0">
                <a:solidFill>
                  <a:srgbClr val="000066"/>
                </a:solidFill>
              </a:rPr>
              <a:t>But:</a:t>
            </a:r>
            <a:r>
              <a:rPr lang="en-GB" altLang="de-DE" b="0" baseline="0" dirty="0">
                <a:solidFill>
                  <a:srgbClr val="000066"/>
                </a:solidFill>
              </a:rPr>
              <a:t>  What is the physical reason </a:t>
            </a:r>
            <a:br>
              <a:rPr lang="en-GB" altLang="de-DE" b="0" baseline="0" dirty="0">
                <a:solidFill>
                  <a:srgbClr val="000066"/>
                </a:solidFill>
              </a:rPr>
            </a:br>
            <a:r>
              <a:rPr lang="en-GB" altLang="de-DE" b="0" baseline="0" dirty="0">
                <a:solidFill>
                  <a:srgbClr val="000066"/>
                </a:solidFill>
              </a:rPr>
              <a:t>for the change of the speed of light  ‘c’ </a:t>
            </a:r>
            <a:br>
              <a:rPr lang="en-GB" altLang="de-DE" b="0" baseline="0" dirty="0">
                <a:solidFill>
                  <a:srgbClr val="000066"/>
                </a:solidFill>
              </a:rPr>
            </a:br>
            <a:r>
              <a:rPr lang="en-GB" altLang="de-DE" b="0" baseline="0" dirty="0">
                <a:solidFill>
                  <a:srgbClr val="000066"/>
                </a:solidFill>
              </a:rPr>
              <a:t>in the vicinity of an object? </a:t>
            </a:r>
            <a:br>
              <a:rPr lang="en-GB" altLang="de-DE" b="0" baseline="0" dirty="0">
                <a:solidFill>
                  <a:srgbClr val="000066"/>
                </a:solidFill>
              </a:rPr>
            </a:br>
            <a:endParaRPr lang="en-GB" altLang="de-DE" baseline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3" grpId="0" autoUpdateAnimBg="0"/>
      <p:bldP spid="86024" grpId="0" autoUpdateAnimBg="0"/>
      <p:bldP spid="86025" grpId="0" autoUpdateAnimBg="0"/>
      <p:bldP spid="8603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2636-8EFB-4E9E-B786-FCAB98738BD6}" type="slidenum">
              <a:rPr lang="de-DE" altLang="de-DE">
                <a:solidFill>
                  <a:srgbClr val="000000"/>
                </a:solidFill>
              </a:rPr>
              <a:pPr/>
              <a:t>37</a:t>
            </a:fld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2009775" y="1992313"/>
            <a:ext cx="4346575" cy="3238500"/>
            <a:chOff x="416" y="1283"/>
            <a:chExt cx="2738" cy="1994"/>
          </a:xfrm>
        </p:grpSpPr>
        <p:pic>
          <p:nvPicPr>
            <p:cNvPr id="392195" name="Picture 3" descr="img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283"/>
              <a:ext cx="2518" cy="1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2196" name="Rectangle 4"/>
            <p:cNvSpPr>
              <a:spLocks noChangeArrowheads="1"/>
            </p:cNvSpPr>
            <p:nvPr/>
          </p:nvSpPr>
          <p:spPr bwMode="auto">
            <a:xfrm>
              <a:off x="2368" y="1298"/>
              <a:ext cx="786" cy="1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de-DE" baseline="0">
                <a:solidFill>
                  <a:srgbClr val="000000"/>
                </a:solidFill>
              </a:endParaRPr>
            </a:p>
          </p:txBody>
        </p:sp>
      </p:grp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884363" y="974725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600" baseline="0">
                <a:solidFill>
                  <a:srgbClr val="000000"/>
                </a:solidFill>
              </a:rPr>
              <a:t>Why is ‘c’ reduced?</a:t>
            </a:r>
            <a:endParaRPr lang="de-DE" altLang="de-DE" sz="1600" b="0" baseline="0">
              <a:solidFill>
                <a:srgbClr val="000000"/>
              </a:solidFill>
            </a:endParaRPr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>
            <a:off x="5249863" y="1922463"/>
            <a:ext cx="177800" cy="3086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baseline="0">
              <a:solidFill>
                <a:srgbClr val="000000"/>
              </a:solidFill>
            </a:endParaRP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5046663" y="3192463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400" b="0" baseline="0">
                <a:solidFill>
                  <a:srgbClr val="000000"/>
                </a:solidFill>
              </a:rPr>
              <a:t>Average</a:t>
            </a:r>
            <a:br>
              <a:rPr lang="en-GB" altLang="de-DE" sz="1400" b="0" baseline="0">
                <a:solidFill>
                  <a:srgbClr val="000000"/>
                </a:solidFill>
              </a:rPr>
            </a:br>
            <a:r>
              <a:rPr lang="en-GB" altLang="de-DE" sz="1400" b="0" baseline="0">
                <a:solidFill>
                  <a:srgbClr val="000000"/>
                </a:solidFill>
              </a:rPr>
              <a:t>speed </a:t>
            </a:r>
            <a:br>
              <a:rPr lang="en-GB" altLang="de-DE" sz="1400" b="0" baseline="0">
                <a:solidFill>
                  <a:srgbClr val="000000"/>
                </a:solidFill>
              </a:rPr>
            </a:br>
            <a:r>
              <a:rPr lang="en-GB" altLang="de-DE" sz="1400" b="0" baseline="0">
                <a:solidFill>
                  <a:srgbClr val="000000"/>
                </a:solidFill>
              </a:rPr>
              <a:t>&lt; </a:t>
            </a:r>
            <a:r>
              <a:rPr lang="en-GB" altLang="de-DE" sz="1400" b="0" i="1" baseline="0">
                <a:solidFill>
                  <a:srgbClr val="000000"/>
                </a:solidFill>
              </a:rPr>
              <a:t>c</a:t>
            </a:r>
            <a:endParaRPr lang="de-DE" altLang="de-DE" sz="1400" b="0" i="1" baseline="0">
              <a:solidFill>
                <a:srgbClr val="000000"/>
              </a:solidFill>
            </a:endParaRPr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7956550" y="5684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3287713" y="5127303"/>
            <a:ext cx="39243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1400" b="0" baseline="0" dirty="0">
                <a:solidFill>
                  <a:srgbClr val="006699"/>
                </a:solidFill>
              </a:rPr>
              <a:t/>
            </a:r>
            <a:br>
              <a:rPr lang="en-GB" altLang="de-DE" sz="1400" b="0" baseline="0" dirty="0">
                <a:solidFill>
                  <a:srgbClr val="006699"/>
                </a:solidFill>
              </a:rPr>
            </a:br>
            <a:r>
              <a:rPr lang="en-GB" altLang="de-DE" sz="1400" b="0" baseline="0" dirty="0" smtClean="0">
                <a:solidFill>
                  <a:srgbClr val="006699"/>
                </a:solidFill>
              </a:rPr>
              <a:t>Reduction </a:t>
            </a:r>
            <a:r>
              <a:rPr lang="en-GB" altLang="de-DE" sz="1400" b="0" baseline="0" dirty="0">
                <a:solidFill>
                  <a:srgbClr val="006699"/>
                </a:solidFill>
              </a:rPr>
              <a:t>of </a:t>
            </a:r>
            <a:r>
              <a:rPr lang="en-GB" altLang="de-DE" sz="1400" b="0" i="1" baseline="0" dirty="0">
                <a:solidFill>
                  <a:srgbClr val="006699"/>
                </a:solidFill>
              </a:rPr>
              <a:t>c</a:t>
            </a:r>
            <a:r>
              <a:rPr lang="en-GB" altLang="de-DE" sz="1400" b="0" baseline="0" dirty="0">
                <a:solidFill>
                  <a:srgbClr val="006699"/>
                </a:solidFill>
              </a:rPr>
              <a:t> independent of Radius</a:t>
            </a:r>
            <a:r>
              <a:rPr lang="en-GB" altLang="de-DE" sz="1200" b="0" u="sng" baseline="0" dirty="0">
                <a:solidFill>
                  <a:srgbClr val="006699"/>
                </a:solidFill>
              </a:rPr>
              <a:t>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2000" baseline="0" dirty="0">
                <a:solidFill>
                  <a:srgbClr val="006699"/>
                </a:solidFill>
                <a:sym typeface="Symbol" panose="05050102010706020507" pitchFamily="18" charset="2"/>
              </a:rPr>
              <a:t> </a:t>
            </a:r>
            <a:r>
              <a:rPr lang="en-GB" altLang="de-DE" sz="1400" b="0" u="sng" baseline="0" dirty="0">
                <a:solidFill>
                  <a:srgbClr val="006699"/>
                </a:solidFill>
                <a:sym typeface="Symbol" panose="05050102010706020507" pitchFamily="18" charset="2"/>
              </a:rPr>
              <a:t>Gravity is</a:t>
            </a:r>
            <a:r>
              <a:rPr lang="en-GB" altLang="de-DE" sz="1200" b="0" u="sng" baseline="0" dirty="0">
                <a:solidFill>
                  <a:srgbClr val="006699"/>
                </a:solidFill>
              </a:rPr>
              <a:t> </a:t>
            </a:r>
            <a:r>
              <a:rPr lang="en-GB" altLang="de-DE" sz="1400" b="0" u="sng" baseline="0" dirty="0">
                <a:solidFill>
                  <a:srgbClr val="006699"/>
                </a:solidFill>
              </a:rPr>
              <a:t>independent of mass</a:t>
            </a:r>
          </a:p>
        </p:txBody>
      </p: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2484438" y="1439863"/>
            <a:ext cx="3887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400" b="0" baseline="0" dirty="0">
                <a:solidFill>
                  <a:srgbClr val="000000"/>
                </a:solidFill>
              </a:rPr>
              <a:t>by the perturbed path of a light-like particle</a:t>
            </a:r>
            <a:endParaRPr lang="de-DE" altLang="de-DE" sz="1400" b="0" baseline="0" dirty="0">
              <a:solidFill>
                <a:srgbClr val="000000"/>
              </a:solidFill>
            </a:endParaRPr>
          </a:p>
        </p:txBody>
      </p:sp>
      <p:grpSp>
        <p:nvGrpSpPr>
          <p:cNvPr id="392203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392204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2205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fld id="{A0611574-25C0-4B3E-B78A-78ACFB44F06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37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392207" name="Line 15"/>
          <p:cNvSpPr>
            <a:spLocks noChangeShapeType="1"/>
          </p:cNvSpPr>
          <p:nvPr/>
        </p:nvSpPr>
        <p:spPr bwMode="auto">
          <a:xfrm flipH="1" flipV="1">
            <a:off x="4699000" y="1943100"/>
            <a:ext cx="330200" cy="29591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baseline="0">
              <a:solidFill>
                <a:srgbClr val="000000"/>
              </a:solidFill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4465638" y="1884363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de-DE" sz="1200" baseline="0">
                <a:solidFill>
                  <a:srgbClr val="000000"/>
                </a:solidFill>
              </a:rPr>
              <a:t>c</a:t>
            </a:r>
          </a:p>
        </p:txBody>
      </p:sp>
      <p:graphicFrame>
        <p:nvGraphicFramePr>
          <p:cNvPr id="392212" name="Object 20"/>
          <p:cNvGraphicFramePr>
            <a:graphicFrameLocks noChangeAspect="1"/>
          </p:cNvGraphicFramePr>
          <p:nvPr/>
        </p:nvGraphicFramePr>
        <p:xfrm>
          <a:off x="2362200" y="1662113"/>
          <a:ext cx="2635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8" name="Formel" r:id="rId5" imgW="177480" imgH="139680" progId="Equation.3">
                  <p:embed/>
                </p:oleObj>
              </mc:Choice>
              <mc:Fallback>
                <p:oleObj name="Formel" r:id="rId5" imgW="1774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62113"/>
                        <a:ext cx="2635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213" name="Picture 21" descr="c-gravi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31" y="2084374"/>
            <a:ext cx="19446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79025" y="2905112"/>
            <a:ext cx="89792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p = ½ </a:t>
            </a:r>
            <a:r>
              <a:rPr lang="de-DE" i="1" dirty="0" err="1" smtClean="0"/>
              <a:t>or</a:t>
            </a:r>
            <a:r>
              <a:rPr lang="de-DE" i="1" dirty="0" smtClean="0"/>
              <a:t> 1</a:t>
            </a:r>
            <a:endParaRPr lang="de-DE" i="1" dirty="0"/>
          </a:p>
        </p:txBody>
      </p:sp>
      <p:pic>
        <p:nvPicPr>
          <p:cNvPr id="25" name="Picture 25" descr="c-grav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2" y="3912406"/>
            <a:ext cx="1655451" cy="5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884988" y="3594489"/>
            <a:ext cx="1143000" cy="2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400" b="0" baseline="0" dirty="0" smtClean="0">
                <a:solidFill>
                  <a:srgbClr val="000000"/>
                </a:solidFill>
              </a:rPr>
              <a:t>replaces:</a:t>
            </a:r>
            <a:endParaRPr lang="de-DE" altLang="de-DE" sz="1400" b="0" baseline="0" dirty="0">
              <a:solidFill>
                <a:srgbClr val="000000"/>
              </a:solidFill>
            </a:endParaRPr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009775" y="5794573"/>
            <a:ext cx="5372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</a:rPr>
              <a:t>This is in contrast to Einstein, who followed a principle (energy).</a:t>
            </a:r>
            <a:endParaRPr kumimoji="0" lang="en-GB" altLang="de-DE" sz="14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356350" y="3190861"/>
            <a:ext cx="2121654" cy="2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400" b="0" i="1" baseline="0" dirty="0" smtClean="0">
                <a:solidFill>
                  <a:srgbClr val="000000"/>
                </a:solidFill>
              </a:rPr>
              <a:t>N</a:t>
            </a:r>
            <a:r>
              <a:rPr lang="en-GB" altLang="de-DE" sz="1400" b="0" baseline="0" dirty="0" smtClean="0">
                <a:solidFill>
                  <a:srgbClr val="000000"/>
                </a:solidFill>
              </a:rPr>
              <a:t> = number of particles</a:t>
            </a:r>
            <a:endParaRPr lang="de-DE" altLang="de-DE" sz="1400" b="0" baseline="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60281" y="2318571"/>
            <a:ext cx="43656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Symbol" panose="05050102010706020507" pitchFamily="18" charset="2"/>
              </a:rPr>
              <a:t>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551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9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8" grpId="0" animBg="1"/>
      <p:bldP spid="392199" grpId="0" autoUpdateAnimBg="0"/>
      <p:bldP spid="392200" grpId="0" autoUpdateAnimBg="0"/>
      <p:bldP spid="392201" grpId="0" autoUpdateAnimBg="0"/>
      <p:bldP spid="392207" grpId="0" animBg="1"/>
      <p:bldP spid="392207" grpId="1" animBg="1"/>
      <p:bldP spid="392208" grpId="0" autoUpdateAnimBg="0"/>
      <p:bldP spid="2" grpId="0"/>
      <p:bldP spid="27" grpId="0"/>
      <p:bldP spid="33" grpId="0" autoUpdateAnimBg="0"/>
      <p:bldP spid="3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smtClean="0"/>
              <a:t>/gravity</a:t>
            </a:r>
          </a:p>
        </p:txBody>
      </p:sp>
      <p:sp>
        <p:nvSpPr>
          <p:cNvPr id="5427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9FEE5-BA2F-4A25-8B41-09FB09E0E18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 smtClean="0"/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079625" y="944563"/>
            <a:ext cx="5324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1600" baseline="0">
                <a:solidFill>
                  <a:schemeClr val="tx2"/>
                </a:solidFill>
              </a:rPr>
              <a:t>Formal Treatment of General Relativity (Gravity)</a:t>
            </a:r>
            <a:endParaRPr lang="de-DE" altLang="de-DE" sz="1600" b="0" baseline="0">
              <a:solidFill>
                <a:schemeClr val="tx2"/>
              </a:solidFill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8243888" y="570865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grpSp>
        <p:nvGrpSpPr>
          <p:cNvPr id="54278" name="Group 4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4287" name="Picture 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Text Box 6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138A249F-F703-4C92-9021-342B3C4E4B82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38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1562100" y="21097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Schwarzschild Solution: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68650" y="4751388"/>
            <a:ext cx="2447925" cy="37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de-DE" sz="2400" b="0" baseline="0"/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1908175" y="2924175"/>
            <a:ext cx="36988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400" b="0" baseline="0">
                <a:solidFill>
                  <a:schemeClr val="tx2"/>
                </a:solidFill>
              </a:rPr>
              <a:t>is the starting point for</a:t>
            </a:r>
            <a:r>
              <a:rPr lang="en-US" altLang="de-DE" sz="1400" b="0" i="1" baseline="0">
                <a:solidFill>
                  <a:schemeClr val="tx2"/>
                </a:solidFill>
              </a:rPr>
              <a:t> </a:t>
            </a:r>
            <a:r>
              <a:rPr lang="en-US" altLang="de-DE" sz="1400" b="0" baseline="0">
                <a:solidFill>
                  <a:schemeClr val="tx2"/>
                </a:solidFill>
              </a:rPr>
              <a:t>the</a:t>
            </a:r>
            <a:r>
              <a:rPr lang="en-US" altLang="de-DE" sz="1400" b="0" i="1" baseline="0">
                <a:solidFill>
                  <a:schemeClr val="tx2"/>
                </a:solidFill>
              </a:rPr>
              <a:t> classical </a:t>
            </a:r>
            <a:r>
              <a:rPr lang="en-US" altLang="de-DE" sz="1400" b="0" baseline="0">
                <a:solidFill>
                  <a:schemeClr val="tx2"/>
                </a:solidFill>
              </a:rPr>
              <a:t>proofs of General Relativity:</a:t>
            </a:r>
          </a:p>
          <a:p>
            <a:pPr eaLnBrk="1" hangingPunct="1">
              <a:buFontTx/>
              <a:buNone/>
            </a:pPr>
            <a:endParaRPr lang="en-US" altLang="de-DE" sz="1400" b="0" baseline="0">
              <a:solidFill>
                <a:schemeClr val="tx2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de-DE" sz="1400" b="0" baseline="0">
                <a:solidFill>
                  <a:schemeClr val="tx2"/>
                </a:solidFill>
              </a:rPr>
              <a:t>  Perihelion Advance</a:t>
            </a:r>
          </a:p>
          <a:p>
            <a:pPr eaLnBrk="1" hangingPunct="1">
              <a:buFontTx/>
              <a:buChar char="-"/>
            </a:pPr>
            <a:r>
              <a:rPr lang="en-US" altLang="de-DE" sz="1400" b="0" baseline="0">
                <a:solidFill>
                  <a:schemeClr val="tx2"/>
                </a:solidFill>
              </a:rPr>
              <a:t>  Gravitational Lensing </a:t>
            </a:r>
          </a:p>
          <a:p>
            <a:pPr eaLnBrk="1" hangingPunct="1">
              <a:buFontTx/>
              <a:buChar char="-"/>
            </a:pPr>
            <a:r>
              <a:rPr lang="en-US" altLang="de-DE" sz="1400" b="0" baseline="0">
                <a:solidFill>
                  <a:schemeClr val="tx2"/>
                </a:solidFill>
              </a:rPr>
              <a:t>  Black Holes</a:t>
            </a:r>
          </a:p>
          <a:p>
            <a:pPr eaLnBrk="1" hangingPunct="1">
              <a:buFontTx/>
              <a:buChar char="-"/>
            </a:pPr>
            <a:r>
              <a:rPr lang="en-US" altLang="de-DE" sz="1400" b="0" baseline="0">
                <a:solidFill>
                  <a:schemeClr val="tx2"/>
                </a:solidFill>
              </a:rPr>
              <a:t>  …</a:t>
            </a:r>
            <a:endParaRPr lang="en-US" altLang="de-DE" sz="1200" b="0" baseline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altLang="de-DE" sz="1200" b="0" i="1" baseline="0">
              <a:solidFill>
                <a:schemeClr val="tx2"/>
              </a:solidFill>
            </a:endParaRPr>
          </a:p>
        </p:txBody>
      </p:sp>
      <p:graphicFrame>
        <p:nvGraphicFramePr>
          <p:cNvPr id="22529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3779838" y="2016125"/>
          <a:ext cx="28003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Formel" r:id="rId4" imgW="2247900" imgH="393700" progId="Equation.3">
                  <p:embed/>
                </p:oleObj>
              </mc:Choice>
              <mc:Fallback>
                <p:oleObj name="Formel" r:id="rId4" imgW="2247900" imgH="393700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016125"/>
                        <a:ext cx="2800350" cy="4905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7153275" y="2025650"/>
          <a:ext cx="860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2" name="Formel" r:id="rId6" imgW="748975" imgH="393529" progId="Equation.3">
                  <p:embed/>
                </p:oleObj>
              </mc:Choice>
              <mc:Fallback>
                <p:oleObj name="Formel" r:id="rId6" imgW="748975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2025650"/>
                        <a:ext cx="8604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  <p:bldP spid="225287" grpId="0"/>
      <p:bldP spid="2252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ußzeilenplatzhalt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smtClean="0"/>
              <a:t>/gravity</a:t>
            </a:r>
          </a:p>
        </p:txBody>
      </p:sp>
      <p:sp>
        <p:nvSpPr>
          <p:cNvPr id="55299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D7224-C3D9-4612-9748-3321D0A5D77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 smtClean="0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2339975" y="915988"/>
            <a:ext cx="4537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1600" baseline="0">
                <a:solidFill>
                  <a:schemeClr val="tx2"/>
                </a:solidFill>
              </a:rPr>
              <a:t>Formal Result of General Relativity (Gravity)</a:t>
            </a:r>
            <a:endParaRPr lang="de-DE" altLang="de-DE" sz="1600" b="0" baseline="0">
              <a:solidFill>
                <a:schemeClr val="tx2"/>
              </a:solidFill>
            </a:endParaRP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8459788" y="558958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grpSp>
        <p:nvGrpSpPr>
          <p:cNvPr id="55302" name="Group 4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5330" name="Picture 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1" name="Text Box 6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67E99BAD-3F23-430E-A78E-53EB9D934A20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39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3449638" y="1414463"/>
          <a:ext cx="1006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Formel" r:id="rId4" imgW="1028700" imgH="469900" progId="Equation.3">
                  <p:embed/>
                </p:oleObj>
              </mc:Choice>
              <mc:Fallback>
                <p:oleObj name="Formel" r:id="rId4" imgW="10287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1414463"/>
                        <a:ext cx="1006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4738688" y="151606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for radial motion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082675" y="1503363"/>
            <a:ext cx="201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Reduced speed of light c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1303338" y="2430463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Reduced field distance</a:t>
            </a:r>
          </a:p>
        </p:txBody>
      </p:sp>
      <p:graphicFrame>
        <p:nvGraphicFramePr>
          <p:cNvPr id="226315" name="Object 11"/>
          <p:cNvGraphicFramePr>
            <a:graphicFrameLocks noChangeAspect="1"/>
          </p:cNvGraphicFramePr>
          <p:nvPr/>
        </p:nvGraphicFramePr>
        <p:xfrm>
          <a:off x="7235825" y="1504950"/>
          <a:ext cx="7493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Formel" r:id="rId6" imgW="748975" imgH="393529" progId="Equation.3">
                  <p:embed/>
                </p:oleObj>
              </mc:Choice>
              <mc:Fallback>
                <p:oleObj name="Formel" r:id="rId6" imgW="748975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504950"/>
                        <a:ext cx="7493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6" name="Object 12"/>
          <p:cNvGraphicFramePr>
            <a:graphicFrameLocks noChangeAspect="1"/>
          </p:cNvGraphicFramePr>
          <p:nvPr/>
        </p:nvGraphicFramePr>
        <p:xfrm>
          <a:off x="3419475" y="2349500"/>
          <a:ext cx="11525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Formel" r:id="rId8" imgW="1066800" imgH="431800" progId="Equation.3">
                  <p:embed/>
                </p:oleObj>
              </mc:Choice>
              <mc:Fallback>
                <p:oleObj name="Formel" r:id="rId8" imgW="10668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49500"/>
                        <a:ext cx="11525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4140200" y="566102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Schwarzschild Solution</a:t>
            </a:r>
          </a:p>
        </p:txBody>
      </p:sp>
      <p:graphicFrame>
        <p:nvGraphicFramePr>
          <p:cNvPr id="226318" name="Object 1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235825" y="1916113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Formel" r:id="rId10" imgW="749300" imgH="419100" progId="Equation.3">
                  <p:embed/>
                </p:oleObj>
              </mc:Choice>
              <mc:Fallback>
                <p:oleObj name="Formel" r:id="rId10" imgW="749300" imgH="4191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916113"/>
                        <a:ext cx="74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9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19475" y="3149600"/>
          <a:ext cx="13890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Formel" r:id="rId12" imgW="1397000" imgH="469900" progId="Equation.3">
                  <p:embed/>
                </p:oleObj>
              </mc:Choice>
              <mc:Fallback>
                <p:oleObj name="Formel" r:id="rId12" imgW="1397000" imgH="469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149600"/>
                        <a:ext cx="13890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0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19475" y="1844675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Formel" r:id="rId14" imgW="1129810" imgH="469696" progId="Equation.3">
                  <p:embed/>
                </p:oleObj>
              </mc:Choice>
              <mc:Fallback>
                <p:oleObj name="Formel" r:id="rId14" imgW="1129810" imgH="46969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844675"/>
                        <a:ext cx="113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21" name="Text Box 17"/>
          <p:cNvSpPr txBox="1">
            <a:spLocks noChangeArrowheads="1"/>
          </p:cNvSpPr>
          <p:nvPr/>
        </p:nvSpPr>
        <p:spPr bwMode="auto">
          <a:xfrm>
            <a:off x="4787900" y="19161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for tangential motion</a:t>
            </a:r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4859338" y="2420938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in radial direction</a:t>
            </a: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1316038" y="3238500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Lorentz Transformation</a:t>
            </a:r>
            <a:br>
              <a:rPr lang="en-US" altLang="de-DE" sz="1200" b="0" i="1" baseline="0">
                <a:solidFill>
                  <a:schemeClr val="tx2"/>
                </a:solidFill>
              </a:rPr>
            </a:br>
            <a:r>
              <a:rPr lang="en-US" altLang="de-DE" sz="1200" b="0" i="1" baseline="0">
                <a:solidFill>
                  <a:schemeClr val="tx2"/>
                </a:solidFill>
              </a:rPr>
              <a:t>(time-related)</a:t>
            </a:r>
          </a:p>
        </p:txBody>
      </p: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1331913" y="3684588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Speed split into radial/tangential portion</a:t>
            </a:r>
          </a:p>
        </p:txBody>
      </p:sp>
      <p:graphicFrame>
        <p:nvGraphicFramePr>
          <p:cNvPr id="226325" name="Object 21"/>
          <p:cNvGraphicFramePr>
            <a:graphicFrameLocks noChangeAspect="1"/>
          </p:cNvGraphicFramePr>
          <p:nvPr/>
        </p:nvGraphicFramePr>
        <p:xfrm>
          <a:off x="3367088" y="3663950"/>
          <a:ext cx="2365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Formel" r:id="rId16" imgW="2336800" imgH="469900" progId="Equation.3">
                  <p:embed/>
                </p:oleObj>
              </mc:Choice>
              <mc:Fallback>
                <p:oleObj name="Formel" r:id="rId16" imgW="2336800" imgH="4699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3663950"/>
                        <a:ext cx="23653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1331913" y="4254500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Now Gravity:</a:t>
            </a:r>
          </a:p>
        </p:txBody>
      </p:sp>
      <p:graphicFrame>
        <p:nvGraphicFramePr>
          <p:cNvPr id="226327" name="Object 23"/>
          <p:cNvGraphicFramePr>
            <a:graphicFrameLocks noChangeAspect="1"/>
          </p:cNvGraphicFramePr>
          <p:nvPr/>
        </p:nvGraphicFramePr>
        <p:xfrm>
          <a:off x="3635375" y="4437063"/>
          <a:ext cx="3381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5" name="Formel" r:id="rId18" imgW="3416300" imgH="469900" progId="Equation.3">
                  <p:embed/>
                </p:oleObj>
              </mc:Choice>
              <mc:Fallback>
                <p:oleObj name="Formel" r:id="rId18" imgW="3416300" imgH="469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37063"/>
                        <a:ext cx="33813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28" name="Line 24"/>
          <p:cNvSpPr>
            <a:spLocks noChangeShapeType="1"/>
          </p:cNvSpPr>
          <p:nvPr/>
        </p:nvSpPr>
        <p:spPr bwMode="auto">
          <a:xfrm>
            <a:off x="4500563" y="4076700"/>
            <a:ext cx="809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>
            <a:off x="5148263" y="4005263"/>
            <a:ext cx="566737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>
            <a:off x="5795963" y="4005263"/>
            <a:ext cx="900112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26331" name="Object 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46275" y="5078413"/>
          <a:ext cx="7159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6" name="Formel" r:id="rId20" imgW="749300" imgH="469900" progId="Equation.3">
                  <p:embed/>
                </p:oleObj>
              </mc:Choice>
              <mc:Fallback>
                <p:oleObj name="Formel" r:id="rId20" imgW="749300" imgH="469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078413"/>
                        <a:ext cx="7159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3708400" y="5043488"/>
          <a:ext cx="264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Formel" r:id="rId22" imgW="2590800" imgH="469900" progId="Equation.3">
                  <p:embed/>
                </p:oleObj>
              </mc:Choice>
              <mc:Fallback>
                <p:oleObj name="Formel" r:id="rId22" imgW="2590800" imgH="4699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043488"/>
                        <a:ext cx="2641600" cy="479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25" name="Group 32"/>
          <p:cNvGrpSpPr>
            <a:grpSpLocks/>
          </p:cNvGrpSpPr>
          <p:nvPr/>
        </p:nvGrpSpPr>
        <p:grpSpPr bwMode="auto">
          <a:xfrm>
            <a:off x="0" y="0"/>
            <a:ext cx="9144000" cy="1012825"/>
            <a:chOff x="0" y="0"/>
            <a:chExt cx="5760" cy="638"/>
          </a:xfrm>
        </p:grpSpPr>
        <p:pic>
          <p:nvPicPr>
            <p:cNvPr id="55328" name="Picture 33" descr="Layout_neu120208_breit_schmal Kopie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9" name="Rectangle 34"/>
            <p:cNvSpPr>
              <a:spLocks noChangeArrowheads="1"/>
            </p:cNvSpPr>
            <p:nvPr/>
          </p:nvSpPr>
          <p:spPr bwMode="auto">
            <a:xfrm>
              <a:off x="2245" y="30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de-DE" sz="1800" b="0" baseline="0">
                  <a:solidFill>
                    <a:srgbClr val="01B3A2"/>
                  </a:solidFill>
                </a:rPr>
                <a:t>The Origin of Gravity</a:t>
              </a:r>
              <a:endParaRPr lang="de-DE" altLang="de-DE" sz="1800" b="0" baseline="0">
                <a:solidFill>
                  <a:srgbClr val="01B3A2"/>
                </a:solidFill>
              </a:endParaRPr>
            </a:p>
          </p:txBody>
        </p:sp>
      </p:grpSp>
      <p:sp>
        <p:nvSpPr>
          <p:cNvPr id="226339" name="Line 35"/>
          <p:cNvSpPr>
            <a:spLocks noChangeShapeType="1"/>
          </p:cNvSpPr>
          <p:nvPr/>
        </p:nvSpPr>
        <p:spPr bwMode="auto">
          <a:xfrm>
            <a:off x="4735513" y="3478213"/>
            <a:ext cx="214312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40" name="Line 36"/>
          <p:cNvSpPr>
            <a:spLocks noChangeShapeType="1"/>
          </p:cNvSpPr>
          <p:nvPr/>
        </p:nvSpPr>
        <p:spPr bwMode="auto">
          <a:xfrm>
            <a:off x="4745038" y="3478213"/>
            <a:ext cx="65246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utoUpdateAnimBg="0"/>
      <p:bldP spid="226312" grpId="0"/>
      <p:bldP spid="226313" grpId="0"/>
      <p:bldP spid="226314" grpId="0"/>
      <p:bldP spid="226317" grpId="0"/>
      <p:bldP spid="226321" grpId="0"/>
      <p:bldP spid="226322" grpId="0"/>
      <p:bldP spid="226323" grpId="0"/>
      <p:bldP spid="226324" grpId="0"/>
      <p:bldP spid="226326" grpId="0"/>
      <p:bldP spid="226328" grpId="0" animBg="1"/>
      <p:bldP spid="226329" grpId="0" animBg="1"/>
      <p:bldP spid="226330" grpId="0" animBg="1"/>
      <p:bldP spid="226339" grpId="0" animBg="1"/>
      <p:bldP spid="2263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 smtClean="0">
                <a:solidFill>
                  <a:schemeClr val="tx1"/>
                </a:solidFill>
              </a:rPr>
              <a:t>www.ag-physics.org /</a:t>
            </a:r>
            <a:r>
              <a:rPr lang="de-DE" altLang="de-DE" sz="1400" b="0" baseline="0" dirty="0" err="1" smtClean="0">
                <a:solidFill>
                  <a:schemeClr val="tx1"/>
                </a:solidFill>
              </a:rPr>
              <a:t>gravity</a:t>
            </a:r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4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807837" y="1708495"/>
            <a:ext cx="7512051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Main cases are </a:t>
            </a:r>
            <a:endParaRPr lang="en-GB" altLang="de-DE" sz="1800" b="0" baseline="0" dirty="0" smtClean="0">
              <a:solidFill>
                <a:srgbClr val="002060"/>
              </a:solidFill>
            </a:endParaRPr>
          </a:p>
          <a:p>
            <a:pPr marL="1793875" indent="361950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rotations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of galaxy clusters and </a:t>
            </a:r>
          </a:p>
          <a:p>
            <a:pPr marL="1793875" indent="361950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stars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around galaxies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which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are </a:t>
            </a:r>
            <a:r>
              <a:rPr lang="en-GB" altLang="de-DE" sz="1800" b="0" i="1" baseline="0" dirty="0" smtClean="0">
                <a:solidFill>
                  <a:srgbClr val="002060"/>
                </a:solidFill>
              </a:rPr>
              <a:t>too fast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/>
            </a:r>
            <a:br>
              <a:rPr lang="en-GB" altLang="de-DE" sz="1800" b="0" baseline="0" dirty="0" smtClean="0">
                <a:solidFill>
                  <a:srgbClr val="002060"/>
                </a:solidFill>
              </a:rPr>
            </a:br>
            <a:r>
              <a:rPr lang="en-GB" altLang="de-DE" sz="1800" b="0" baseline="0" dirty="0" smtClean="0">
                <a:solidFill>
                  <a:srgbClr val="002060"/>
                </a:solidFill>
              </a:rPr>
              <a:t>with relation to the masses involved. </a:t>
            </a:r>
            <a:br>
              <a:rPr lang="en-GB" altLang="de-DE" sz="1800" b="0" baseline="0" dirty="0" smtClean="0">
                <a:solidFill>
                  <a:srgbClr val="002060"/>
                </a:solidFill>
              </a:rPr>
            </a:br>
            <a:endParaRPr lang="en-GB" altLang="de-DE" sz="1800" b="0" baseline="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2060"/>
                </a:solidFill>
              </a:rPr>
              <a:t>And, apart of this,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there are further, different cases.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2951165" y="1022695"/>
            <a:ext cx="33796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/>
              <a:t>The </a:t>
            </a:r>
            <a:r>
              <a:rPr lang="en-GB" altLang="de-DE" sz="1800" baseline="0" dirty="0" smtClean="0"/>
              <a:t>Cases </a:t>
            </a:r>
            <a:r>
              <a:rPr lang="en-GB" altLang="de-DE" sz="1800" baseline="0" dirty="0"/>
              <a:t>of Dark Matter: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4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9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6DD62-9163-460A-AEAF-160C0E66B56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 smtClean="0"/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6336" name="Picture 6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Text Box 7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A7F72C80-6711-4287-87EE-8BE523E2B3FF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40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pic>
        <p:nvPicPr>
          <p:cNvPr id="56324" name="Picture 8" descr="FormelnGenRekQu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08050"/>
            <a:ext cx="915511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82296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56326" name="Line 10"/>
          <p:cNvSpPr>
            <a:spLocks noChangeShapeType="1"/>
          </p:cNvSpPr>
          <p:nvPr/>
        </p:nvSpPr>
        <p:spPr bwMode="auto">
          <a:xfrm>
            <a:off x="2195513" y="1196975"/>
            <a:ext cx="0" cy="48958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11"/>
          <p:cNvSpPr>
            <a:spLocks noChangeShapeType="1"/>
          </p:cNvSpPr>
          <p:nvPr/>
        </p:nvSpPr>
        <p:spPr bwMode="auto">
          <a:xfrm>
            <a:off x="4211638" y="1209675"/>
            <a:ext cx="0" cy="48831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12"/>
          <p:cNvSpPr>
            <a:spLocks noChangeShapeType="1"/>
          </p:cNvSpPr>
          <p:nvPr/>
        </p:nvSpPr>
        <p:spPr bwMode="auto">
          <a:xfrm>
            <a:off x="6516688" y="908050"/>
            <a:ext cx="0" cy="51847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6931025" y="958850"/>
            <a:ext cx="140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0" baseline="0"/>
              <a:t>Field Equations</a:t>
            </a:r>
          </a:p>
        </p:txBody>
      </p:sp>
      <p:sp>
        <p:nvSpPr>
          <p:cNvPr id="56330" name="Rectangle 14"/>
          <p:cNvSpPr>
            <a:spLocks noChangeArrowheads="1"/>
          </p:cNvSpPr>
          <p:nvPr/>
        </p:nvSpPr>
        <p:spPr bwMode="auto">
          <a:xfrm>
            <a:off x="2051050" y="908050"/>
            <a:ext cx="3603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chemeClr val="tx2"/>
              </a:solidFill>
            </a:endParaRPr>
          </a:p>
        </p:txBody>
      </p:sp>
      <p:sp>
        <p:nvSpPr>
          <p:cNvPr id="56331" name="Rectangle 15"/>
          <p:cNvSpPr>
            <a:spLocks noChangeArrowheads="1"/>
          </p:cNvSpPr>
          <p:nvPr/>
        </p:nvSpPr>
        <p:spPr bwMode="auto">
          <a:xfrm>
            <a:off x="4032250" y="920750"/>
            <a:ext cx="3603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chemeClr val="tx2"/>
              </a:solidFill>
            </a:endParaRP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2425700" y="946150"/>
            <a:ext cx="172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0" baseline="0"/>
              <a:t>Riemann </a:t>
            </a:r>
            <a:r>
              <a:rPr lang="en-US" altLang="de-DE" sz="1400" b="0" baseline="0"/>
              <a:t>Geometry</a:t>
            </a:r>
          </a:p>
        </p:txBody>
      </p:sp>
      <p:grpSp>
        <p:nvGrpSpPr>
          <p:cNvPr id="56333" name="Group 17"/>
          <p:cNvGrpSpPr>
            <a:grpSpLocks/>
          </p:cNvGrpSpPr>
          <p:nvPr/>
        </p:nvGrpSpPr>
        <p:grpSpPr bwMode="auto">
          <a:xfrm>
            <a:off x="0" y="0"/>
            <a:ext cx="9144000" cy="1012825"/>
            <a:chOff x="0" y="0"/>
            <a:chExt cx="5760" cy="638"/>
          </a:xfrm>
        </p:grpSpPr>
        <p:pic>
          <p:nvPicPr>
            <p:cNvPr id="56334" name="Picture 18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5" name="Rectangle 19"/>
            <p:cNvSpPr>
              <a:spLocks noChangeArrowheads="1"/>
            </p:cNvSpPr>
            <p:nvPr/>
          </p:nvSpPr>
          <p:spPr bwMode="auto">
            <a:xfrm>
              <a:off x="2245" y="30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de-DE" sz="1800" b="0" baseline="0">
                  <a:solidFill>
                    <a:srgbClr val="01B3A2"/>
                  </a:solidFill>
                </a:rPr>
                <a:t>The Origin of Gravity</a:t>
              </a:r>
              <a:endParaRPr lang="de-DE" altLang="de-DE" sz="1800" b="0" baseline="0">
                <a:solidFill>
                  <a:srgbClr val="01B3A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ußzeilenplatzhalt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smtClean="0"/>
              <a:t>/gravity</a:t>
            </a:r>
          </a:p>
        </p:txBody>
      </p:sp>
      <p:sp>
        <p:nvSpPr>
          <p:cNvPr id="57347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B2B2E-ADE1-4DB8-8DF7-2F3D6954AFC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 smtClean="0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2339975" y="915988"/>
            <a:ext cx="4537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1600" baseline="0">
                <a:solidFill>
                  <a:schemeClr val="tx2"/>
                </a:solidFill>
              </a:rPr>
              <a:t>Formal Result of General Relativity (Gravity)</a:t>
            </a:r>
            <a:endParaRPr lang="de-DE" altLang="de-DE" sz="1600" b="0" baseline="0">
              <a:solidFill>
                <a:schemeClr val="tx2"/>
              </a:solidFill>
            </a:endParaRP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8459788" y="558958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800" baseline="0">
                <a:solidFill>
                  <a:schemeClr val="tx2"/>
                </a:solidFill>
              </a:rPr>
              <a:t>‘</a:t>
            </a:r>
          </a:p>
        </p:txBody>
      </p:sp>
      <p:grpSp>
        <p:nvGrpSpPr>
          <p:cNvPr id="57350" name="Group 4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57378" name="Picture 5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9" name="Text Box 6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fld id="{6FDE85DE-F793-4C30-877E-11587076EAC3}" type="slidenum">
                <a:rPr lang="de-DE" altLang="de-DE" sz="1600" baseline="0">
                  <a:solidFill>
                    <a:srgbClr val="009999"/>
                  </a:solidFill>
                </a:rPr>
                <a:pPr eaLnBrk="1" hangingPunct="1">
                  <a:buFontTx/>
                  <a:buNone/>
                </a:pPr>
                <a:t>41</a:t>
              </a:fld>
              <a:endParaRPr lang="de-DE" altLang="de-DE" sz="1600" baseline="0">
                <a:solidFill>
                  <a:srgbClr val="009999"/>
                </a:solidFill>
              </a:endParaRPr>
            </a:p>
          </p:txBody>
        </p:sp>
      </p:grp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3449638" y="1414463"/>
          <a:ext cx="1006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Formel" r:id="rId5" imgW="1028700" imgH="469900" progId="Equation.3">
                  <p:embed/>
                </p:oleObj>
              </mc:Choice>
              <mc:Fallback>
                <p:oleObj name="Formel" r:id="rId5" imgW="10287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1414463"/>
                        <a:ext cx="1006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38688" y="151606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for radial motion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082675" y="1503363"/>
            <a:ext cx="201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Reduced speed of light c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303338" y="2430463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Reduced field distance</a:t>
            </a:r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7235825" y="1504950"/>
          <a:ext cx="7493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Formel" r:id="rId7" imgW="748975" imgH="393529" progId="Equation.3">
                  <p:embed/>
                </p:oleObj>
              </mc:Choice>
              <mc:Fallback>
                <p:oleObj name="Formel" r:id="rId7" imgW="748975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504950"/>
                        <a:ext cx="7493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3419475" y="2349500"/>
          <a:ext cx="11525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Formel" r:id="rId9" imgW="1066800" imgH="431800" progId="Equation.3">
                  <p:embed/>
                </p:oleObj>
              </mc:Choice>
              <mc:Fallback>
                <p:oleObj name="Formel" r:id="rId9" imgW="10668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49500"/>
                        <a:ext cx="11525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140200" y="566102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Schwarzschild Solution</a:t>
            </a:r>
          </a:p>
        </p:txBody>
      </p:sp>
      <p:graphicFrame>
        <p:nvGraphicFramePr>
          <p:cNvPr id="57358" name="Object 1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235825" y="1916113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Formel" r:id="rId11" imgW="749300" imgH="419100" progId="Equation.3">
                  <p:embed/>
                </p:oleObj>
              </mc:Choice>
              <mc:Fallback>
                <p:oleObj name="Formel" r:id="rId11" imgW="749300" imgH="4191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916113"/>
                        <a:ext cx="74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19475" y="3149600"/>
          <a:ext cx="13890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Formel" r:id="rId13" imgW="1397000" imgH="469900" progId="Equation.3">
                  <p:embed/>
                </p:oleObj>
              </mc:Choice>
              <mc:Fallback>
                <p:oleObj name="Formel" r:id="rId13" imgW="1397000" imgH="469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149600"/>
                        <a:ext cx="13890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19475" y="1844675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Formel" r:id="rId15" imgW="1129810" imgH="469696" progId="Equation.3">
                  <p:embed/>
                </p:oleObj>
              </mc:Choice>
              <mc:Fallback>
                <p:oleObj name="Formel" r:id="rId15" imgW="1129810" imgH="46969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844675"/>
                        <a:ext cx="113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787900" y="19161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for tangential motion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859338" y="2420938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in radial direction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316038" y="3238500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Lorentz Transformation</a:t>
            </a:r>
            <a:br>
              <a:rPr lang="en-US" altLang="de-DE" sz="1200" b="0" i="1" baseline="0">
                <a:solidFill>
                  <a:schemeClr val="tx2"/>
                </a:solidFill>
              </a:rPr>
            </a:br>
            <a:r>
              <a:rPr lang="en-US" altLang="de-DE" sz="1200" b="0" i="1" baseline="0">
                <a:solidFill>
                  <a:schemeClr val="tx2"/>
                </a:solidFill>
              </a:rPr>
              <a:t>(time-related)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331913" y="3684588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b="0" i="1" baseline="0">
                <a:solidFill>
                  <a:schemeClr val="tx2"/>
                </a:solidFill>
              </a:rPr>
              <a:t>Speed split into radial/tangential portion</a:t>
            </a:r>
          </a:p>
        </p:txBody>
      </p:sp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3367088" y="3663950"/>
          <a:ext cx="2365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Formel" r:id="rId17" imgW="2336800" imgH="469900" progId="Equation.3">
                  <p:embed/>
                </p:oleObj>
              </mc:Choice>
              <mc:Fallback>
                <p:oleObj name="Formel" r:id="rId17" imgW="2336800" imgH="4699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3663950"/>
                        <a:ext cx="23653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1331913" y="4254500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200" i="1" baseline="0">
                <a:solidFill>
                  <a:schemeClr val="tx2"/>
                </a:solidFill>
              </a:rPr>
              <a:t>Now Gravity:</a:t>
            </a:r>
          </a:p>
        </p:txBody>
      </p:sp>
      <p:graphicFrame>
        <p:nvGraphicFramePr>
          <p:cNvPr id="57367" name="Object 23"/>
          <p:cNvGraphicFramePr>
            <a:graphicFrameLocks noChangeAspect="1"/>
          </p:cNvGraphicFramePr>
          <p:nvPr/>
        </p:nvGraphicFramePr>
        <p:xfrm>
          <a:off x="3635375" y="4437063"/>
          <a:ext cx="3381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9" name="Formel" r:id="rId19" imgW="3416300" imgH="469900" progId="Equation.3">
                  <p:embed/>
                </p:oleObj>
              </mc:Choice>
              <mc:Fallback>
                <p:oleObj name="Formel" r:id="rId19" imgW="3416300" imgH="469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37063"/>
                        <a:ext cx="33813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4500563" y="4076700"/>
            <a:ext cx="809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5148263" y="4005263"/>
            <a:ext cx="566737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5795963" y="4005263"/>
            <a:ext cx="900112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7371" name="Object 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46275" y="5078413"/>
          <a:ext cx="7159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Formel" r:id="rId21" imgW="749300" imgH="469900" progId="Equation.3">
                  <p:embed/>
                </p:oleObj>
              </mc:Choice>
              <mc:Fallback>
                <p:oleObj name="Formel" r:id="rId21" imgW="749300" imgH="469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078413"/>
                        <a:ext cx="7159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2" name="Object 28"/>
          <p:cNvGraphicFramePr>
            <a:graphicFrameLocks noChangeAspect="1"/>
          </p:cNvGraphicFramePr>
          <p:nvPr/>
        </p:nvGraphicFramePr>
        <p:xfrm>
          <a:off x="3708400" y="5043488"/>
          <a:ext cx="264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Formel" r:id="rId23" imgW="2590800" imgH="469900" progId="Equation.3">
                  <p:embed/>
                </p:oleObj>
              </mc:Choice>
              <mc:Fallback>
                <p:oleObj name="Formel" r:id="rId23" imgW="2590800" imgH="4699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043488"/>
                        <a:ext cx="2641600" cy="479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73" name="Group 32"/>
          <p:cNvGrpSpPr>
            <a:grpSpLocks/>
          </p:cNvGrpSpPr>
          <p:nvPr/>
        </p:nvGrpSpPr>
        <p:grpSpPr bwMode="auto">
          <a:xfrm>
            <a:off x="0" y="0"/>
            <a:ext cx="9144000" cy="1012825"/>
            <a:chOff x="0" y="0"/>
            <a:chExt cx="5760" cy="638"/>
          </a:xfrm>
        </p:grpSpPr>
        <p:pic>
          <p:nvPicPr>
            <p:cNvPr id="57376" name="Picture 33" descr="Layout_neu120208_breit_schmal Kopie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7" name="Rectangle 34"/>
            <p:cNvSpPr>
              <a:spLocks noChangeArrowheads="1"/>
            </p:cNvSpPr>
            <p:nvPr/>
          </p:nvSpPr>
          <p:spPr bwMode="auto">
            <a:xfrm>
              <a:off x="2245" y="30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de-DE" sz="1800" b="0" baseline="0">
                  <a:solidFill>
                    <a:srgbClr val="01B3A2"/>
                  </a:solidFill>
                </a:rPr>
                <a:t>The Origin of Gravity</a:t>
              </a:r>
              <a:endParaRPr lang="de-DE" altLang="de-DE" sz="1800" b="0" baseline="0">
                <a:solidFill>
                  <a:srgbClr val="01B3A2"/>
                </a:solidFill>
              </a:endParaRPr>
            </a:p>
          </p:txBody>
        </p:sp>
      </p:grpSp>
      <p:sp>
        <p:nvSpPr>
          <p:cNvPr id="57374" name="Line 35"/>
          <p:cNvSpPr>
            <a:spLocks noChangeShapeType="1"/>
          </p:cNvSpPr>
          <p:nvPr/>
        </p:nvSpPr>
        <p:spPr bwMode="auto">
          <a:xfrm>
            <a:off x="4735513" y="3478213"/>
            <a:ext cx="214312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5" name="Line 36"/>
          <p:cNvSpPr>
            <a:spLocks noChangeShapeType="1"/>
          </p:cNvSpPr>
          <p:nvPr/>
        </p:nvSpPr>
        <p:spPr bwMode="auto">
          <a:xfrm>
            <a:off x="4745038" y="3478213"/>
            <a:ext cx="65246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727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228C809-E8E0-4F85-8EA1-0EB8FE7282F8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42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401638" y="1441450"/>
            <a:ext cx="7940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u="sng" baseline="0" dirty="0" smtClean="0"/>
              <a:t>The result for the question of dark matter is:</a:t>
            </a:r>
            <a:endParaRPr lang="de-DE" altLang="de-DE" sz="1800" b="0" u="sng" baseline="0" dirty="0">
              <a:solidFill>
                <a:srgbClr val="990033"/>
              </a:solidFill>
            </a:endParaRP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>
          <a:xfrm>
            <a:off x="2703513" y="920750"/>
            <a:ext cx="3465512" cy="51752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de-DE" sz="2000" b="1" dirty="0" smtClean="0">
                <a:solidFill>
                  <a:srgbClr val="0070C0"/>
                </a:solidFill>
              </a:rPr>
              <a:t>Summary</a:t>
            </a:r>
            <a:endParaRPr lang="de-DE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742950" y="2928938"/>
            <a:ext cx="76946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500" baseline="0" dirty="0"/>
              <a:t>B.  </a:t>
            </a:r>
            <a:r>
              <a:rPr lang="en-GB" altLang="de-DE" baseline="0" dirty="0"/>
              <a:t>The </a:t>
            </a:r>
            <a:r>
              <a:rPr lang="en-GB" altLang="de-DE" baseline="0" dirty="0" smtClean="0"/>
              <a:t>theory </a:t>
            </a:r>
            <a:r>
              <a:rPr lang="en-GB" altLang="de-DE" u="sng" baseline="0" dirty="0" smtClean="0"/>
              <a:t>MOND</a:t>
            </a:r>
            <a:r>
              <a:rPr lang="en-GB" altLang="de-DE" baseline="0" dirty="0" smtClean="0"/>
              <a:t> explains only few cases but is in conflict with others </a:t>
            </a:r>
            <a:endParaRPr lang="de-DE" altLang="de-DE" baseline="0" dirty="0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757238" y="4017987"/>
            <a:ext cx="6402387" cy="17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baseline="0" dirty="0" smtClean="0"/>
              <a:t>C. The photon model</a:t>
            </a:r>
          </a:p>
          <a:p>
            <a:pPr marL="536575" indent="-273050" defTabSz="263525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de-DE" b="0" baseline="0" dirty="0" smtClean="0">
                <a:solidFill>
                  <a:schemeClr val="accent5">
                    <a:lumMod val="25000"/>
                  </a:schemeClr>
                </a:solidFill>
              </a:rPr>
              <a:t>explains all occurring cases and is with no case in conflict</a:t>
            </a:r>
          </a:p>
          <a:p>
            <a:pPr marL="536575" indent="-2730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de-DE" b="0" baseline="0" dirty="0" smtClean="0">
                <a:solidFill>
                  <a:schemeClr val="accent5">
                    <a:lumMod val="25000"/>
                  </a:schemeClr>
                </a:solidFill>
              </a:rPr>
              <a:t>provides quantitative results in contrast to all other theories</a:t>
            </a:r>
          </a:p>
          <a:p>
            <a:pPr marL="536575" indent="-2730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de-DE" b="0" baseline="0" dirty="0" smtClean="0">
                <a:solidFill>
                  <a:schemeClr val="accent5">
                    <a:lumMod val="25000"/>
                  </a:schemeClr>
                </a:solidFill>
              </a:rPr>
              <a:t>but requires an altered theory of gravitation </a:t>
            </a:r>
            <a:br>
              <a:rPr lang="en-GB" altLang="de-DE" b="0" baseline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GB" altLang="de-DE" b="0" baseline="0" dirty="0" smtClean="0">
                <a:solidFill>
                  <a:schemeClr val="accent5">
                    <a:lumMod val="25000"/>
                  </a:schemeClr>
                </a:solidFill>
              </a:rPr>
              <a:t>which, however, solves also other questions. </a:t>
            </a: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0" y="6064250"/>
            <a:ext cx="9144000" cy="873125"/>
            <a:chOff x="0" y="3770"/>
            <a:chExt cx="5760" cy="550"/>
          </a:xfrm>
        </p:grpSpPr>
        <p:pic>
          <p:nvPicPr>
            <p:cNvPr id="72726" name="Picture 1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7" name="Text Box 15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EA1AB0DD-D744-4197-888E-FC3B0CAEA239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42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757238" y="2276475"/>
            <a:ext cx="7577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indent="-358775" eaLnBrk="1" hangingPunct="1">
              <a:lnSpc>
                <a:spcPct val="120000"/>
              </a:lnSpc>
            </a:pPr>
            <a:r>
              <a:rPr lang="en-GB" altLang="de-DE" sz="1500" baseline="0" dirty="0"/>
              <a:t>A</a:t>
            </a:r>
            <a:r>
              <a:rPr lang="en-GB" altLang="de-DE" baseline="0" dirty="0"/>
              <a:t>.  </a:t>
            </a:r>
            <a:r>
              <a:rPr lang="en-GB" altLang="de-DE" baseline="0" dirty="0" smtClean="0"/>
              <a:t>The present </a:t>
            </a:r>
            <a:r>
              <a:rPr lang="en-GB" altLang="de-DE" baseline="0" dirty="0" smtClean="0"/>
              <a:t>model </a:t>
            </a:r>
            <a:r>
              <a:rPr lang="en-GB" altLang="de-DE" baseline="0" dirty="0" smtClean="0"/>
              <a:t>of </a:t>
            </a:r>
            <a:r>
              <a:rPr lang="en-GB" altLang="de-DE" u="sng" baseline="0" dirty="0" smtClean="0"/>
              <a:t>dark matter particles</a:t>
            </a:r>
            <a:r>
              <a:rPr lang="en-GB" altLang="de-DE" baseline="0" dirty="0" smtClean="0"/>
              <a:t> </a:t>
            </a:r>
            <a:r>
              <a:rPr lang="en-GB" altLang="de-DE" baseline="0" dirty="0" smtClean="0"/>
              <a:t>explains </a:t>
            </a:r>
            <a:r>
              <a:rPr lang="en-GB" altLang="de-DE" baseline="0" dirty="0" smtClean="0"/>
              <a:t>some cases, </a:t>
            </a:r>
            <a:br>
              <a:rPr lang="en-GB" altLang="de-DE" baseline="0" dirty="0" smtClean="0"/>
            </a:br>
            <a:r>
              <a:rPr lang="en-GB" altLang="de-DE" baseline="0" dirty="0" smtClean="0"/>
              <a:t>but is in conflict with others</a:t>
            </a:r>
            <a:endParaRPr lang="de-DE" altLang="de-DE" b="0" baseline="0" dirty="0">
              <a:solidFill>
                <a:srgbClr val="660033"/>
              </a:solidFill>
            </a:endParaRP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7877175" y="587216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7948613" y="587057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561894" y="3454544"/>
            <a:ext cx="586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eaLnBrk="1" hangingPunct="1"/>
            <a:r>
              <a:rPr lang="en-US" altLang="de-DE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Conclusion: </a:t>
            </a:r>
            <a:r>
              <a:rPr lang="en-US" altLang="de-DE" u="sng" baseline="0" dirty="0" smtClean="0">
                <a:solidFill>
                  <a:srgbClr val="C00000"/>
                </a:solidFill>
                <a:sym typeface="Symbol" panose="05050102010706020507" pitchFamily="18" charset="2"/>
              </a:rPr>
              <a:t>none of these can be correct</a:t>
            </a:r>
            <a:r>
              <a:rPr lang="en-US" altLang="de-DE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  <a:endParaRPr lang="en-US" altLang="de-DE" baseline="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3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  <p:bldP spid="231434" grpId="0" autoUpdateAnimBg="0"/>
      <p:bldP spid="231443" grpId="0" autoUpdateAnimBg="0"/>
      <p:bldP spid="231444" grpId="0" autoUpdateAnimBg="0"/>
      <p:bldP spid="231445" grpId="0" autoUpdateAnimBg="0"/>
      <p:bldP spid="23144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7475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73D5ECC-A057-4A58-8BE7-7D33C68B4499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43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1765300" y="1814513"/>
            <a:ext cx="5454650" cy="19018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2400" baseline="0">
                <a:solidFill>
                  <a:schemeClr val="bg1"/>
                </a:solidFill>
              </a:rPr>
              <a:t>The End</a:t>
            </a:r>
            <a:endParaRPr lang="de-DE" altLang="de-DE" sz="2400" baseline="0">
              <a:solidFill>
                <a:schemeClr val="bg1"/>
              </a:solidFill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7805738" y="54054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grpSp>
        <p:nvGrpSpPr>
          <p:cNvPr id="74758" name="Group 4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74762" name="Picture 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3" name="Text Box 6"/>
            <p:cNvSpPr txBox="1">
              <a:spLocks noChangeArrowheads="1"/>
            </p:cNvSpPr>
            <p:nvPr/>
          </p:nvSpPr>
          <p:spPr bwMode="auto">
            <a:xfrm>
              <a:off x="5057" y="406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9F063205-FBDB-42AE-A364-BAE4841DB479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43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0" y="0"/>
            <a:ext cx="9144000" cy="1012825"/>
            <a:chOff x="0" y="0"/>
            <a:chExt cx="5760" cy="638"/>
          </a:xfrm>
        </p:grpSpPr>
        <p:pic>
          <p:nvPicPr>
            <p:cNvPr id="74760" name="Picture 8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1655" y="300"/>
              <a:ext cx="2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/>
                <a:t>Basing Relativity on Physical Processes</a:t>
              </a:r>
              <a:endParaRPr lang="de-DE" altLang="de-DE" sz="1800" b="0" baseline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nimBg="1" autoUpdateAnimBg="0"/>
      <p:bldP spid="2529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5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981200" y="1150144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/>
              <a:t>The Dark Matter Theories:</a:t>
            </a: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5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157412" y="3340533"/>
            <a:ext cx="482917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way: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All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cases of dark matter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have a common property</a:t>
            </a:r>
            <a:b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which is ignored by the physicists</a:t>
            </a: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157411" y="2198111"/>
            <a:ext cx="4829175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800" b="0" baseline="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We will present a solution here which solves all cases and is in conflict with no case.</a:t>
            </a: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6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981200" y="2275972"/>
            <a:ext cx="5181600" cy="8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de-DE" sz="1800" b="0" baseline="0" dirty="0" smtClean="0"/>
              <a:t>The main and </a:t>
            </a:r>
            <a:r>
              <a:rPr lang="en-US" altLang="de-DE" sz="1800" b="0" baseline="0" dirty="0" smtClean="0"/>
              <a:t>historically original </a:t>
            </a:r>
            <a:r>
              <a:rPr lang="en-US" altLang="de-DE" sz="1800" b="0" baseline="0" dirty="0" smtClean="0"/>
              <a:t>cases of dark matter: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6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122363" y="287601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60311" y="3366874"/>
            <a:ext cx="4623378" cy="100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sz="1800" b="0" baseline="0" dirty="0"/>
              <a:t>Rotation of galaxy clusters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sz="1800" b="0" baseline="0" dirty="0" smtClean="0"/>
              <a:t>Rotation curves of stars </a:t>
            </a:r>
            <a:r>
              <a:rPr lang="en-US" altLang="de-DE" sz="1800" b="0" baseline="0" dirty="0" smtClean="0"/>
              <a:t>around </a:t>
            </a:r>
            <a:r>
              <a:rPr lang="en-US" altLang="de-DE" sz="1800" b="0" baseline="0" dirty="0" smtClean="0"/>
              <a:t>galaxies</a:t>
            </a:r>
            <a:endParaRPr lang="en-US" altLang="de-DE" sz="1800" b="0" baseline="0" dirty="0" smtClean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188124" y="1664240"/>
            <a:ext cx="767751" cy="40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de-DE" sz="1800" b="0" baseline="0" dirty="0" smtClean="0"/>
              <a:t>Now:</a:t>
            </a:r>
            <a:endParaRPr lang="en-US" altLang="de-DE" sz="18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883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7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55079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7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2058515" y="2761451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994433" y="1243864"/>
            <a:ext cx="3155132" cy="4370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600" b="0" baseline="0" dirty="0" smtClean="0">
                <a:solidFill>
                  <a:srgbClr val="002060"/>
                </a:solidFill>
                <a:latin typeface="+mj-lt"/>
              </a:rPr>
              <a:t>The master cases of Dark Matter </a:t>
            </a:r>
            <a:endParaRPr lang="en-GB" altLang="de-DE" sz="1600" baseline="0" dirty="0" smtClean="0">
              <a:solidFill>
                <a:srgbClr val="002060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8263789" y="5755363"/>
            <a:ext cx="657452" cy="13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3530336" y="5795910"/>
            <a:ext cx="657452" cy="13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3" name="Gruppieren 2"/>
          <p:cNvGrpSpPr/>
          <p:nvPr/>
        </p:nvGrpSpPr>
        <p:grpSpPr>
          <a:xfrm>
            <a:off x="551279" y="3079398"/>
            <a:ext cx="3662411" cy="2344842"/>
            <a:chOff x="902557" y="3082408"/>
            <a:chExt cx="3662411" cy="234484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57" y="3082408"/>
              <a:ext cx="3662411" cy="2344842"/>
            </a:xfrm>
            <a:prstGeom prst="rect">
              <a:avLst/>
            </a:prstGeom>
          </p:spPr>
        </p:pic>
        <p:grpSp>
          <p:nvGrpSpPr>
            <p:cNvPr id="12" name="Gruppieren 11"/>
            <p:cNvGrpSpPr/>
            <p:nvPr/>
          </p:nvGrpSpPr>
          <p:grpSpPr>
            <a:xfrm rot="-2880000">
              <a:off x="1664458" y="3845852"/>
              <a:ext cx="790330" cy="68577"/>
              <a:chOff x="1581487" y="3433484"/>
              <a:chExt cx="1099210" cy="232711"/>
            </a:xfrm>
          </p:grpSpPr>
          <p:cxnSp>
            <p:nvCxnSpPr>
              <p:cNvPr id="5" name="Gerade Verbindung mit Pfeil 4"/>
              <p:cNvCxnSpPr/>
              <p:nvPr/>
            </p:nvCxnSpPr>
            <p:spPr bwMode="auto">
              <a:xfrm rot="18840000">
                <a:off x="2641263" y="3626760"/>
                <a:ext cx="0" cy="78869"/>
              </a:xfrm>
              <a:prstGeom prst="straightConnector1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Freihandform 10"/>
              <p:cNvSpPr/>
              <p:nvPr/>
            </p:nvSpPr>
            <p:spPr bwMode="auto">
              <a:xfrm>
                <a:off x="1581487" y="3433484"/>
                <a:ext cx="1031409" cy="217239"/>
              </a:xfrm>
              <a:custGeom>
                <a:avLst/>
                <a:gdLst>
                  <a:gd name="connsiteX0" fmla="*/ 0 w 1031409"/>
                  <a:gd name="connsiteY0" fmla="*/ 217239 h 217239"/>
                  <a:gd name="connsiteX1" fmla="*/ 130010 w 1031409"/>
                  <a:gd name="connsiteY1" fmla="*/ 117565 h 217239"/>
                  <a:gd name="connsiteX2" fmla="*/ 277354 w 1031409"/>
                  <a:gd name="connsiteY2" fmla="*/ 48226 h 217239"/>
                  <a:gd name="connsiteX3" fmla="*/ 437699 w 1031409"/>
                  <a:gd name="connsiteY3" fmla="*/ 4890 h 217239"/>
                  <a:gd name="connsiteX4" fmla="*/ 593710 w 1031409"/>
                  <a:gd name="connsiteY4" fmla="*/ 4890 h 217239"/>
                  <a:gd name="connsiteX5" fmla="*/ 749722 w 1031409"/>
                  <a:gd name="connsiteY5" fmla="*/ 39559 h 217239"/>
                  <a:gd name="connsiteX6" fmla="*/ 888398 w 1031409"/>
                  <a:gd name="connsiteY6" fmla="*/ 100230 h 217239"/>
                  <a:gd name="connsiteX7" fmla="*/ 1031409 w 1031409"/>
                  <a:gd name="connsiteY7" fmla="*/ 204238 h 217239"/>
                  <a:gd name="connsiteX8" fmla="*/ 1031409 w 1031409"/>
                  <a:gd name="connsiteY8" fmla="*/ 204238 h 21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1409" h="217239">
                    <a:moveTo>
                      <a:pt x="0" y="217239"/>
                    </a:moveTo>
                    <a:cubicBezTo>
                      <a:pt x="41892" y="181486"/>
                      <a:pt x="83784" y="145734"/>
                      <a:pt x="130010" y="117565"/>
                    </a:cubicBezTo>
                    <a:cubicBezTo>
                      <a:pt x="176236" y="89396"/>
                      <a:pt x="226073" y="67005"/>
                      <a:pt x="277354" y="48226"/>
                    </a:cubicBezTo>
                    <a:cubicBezTo>
                      <a:pt x="328636" y="29447"/>
                      <a:pt x="384973" y="12113"/>
                      <a:pt x="437699" y="4890"/>
                    </a:cubicBezTo>
                    <a:cubicBezTo>
                      <a:pt x="490425" y="-2333"/>
                      <a:pt x="541706" y="-888"/>
                      <a:pt x="593710" y="4890"/>
                    </a:cubicBezTo>
                    <a:cubicBezTo>
                      <a:pt x="645714" y="10668"/>
                      <a:pt x="700607" y="23669"/>
                      <a:pt x="749722" y="39559"/>
                    </a:cubicBezTo>
                    <a:cubicBezTo>
                      <a:pt x="798837" y="55449"/>
                      <a:pt x="841450" y="72784"/>
                      <a:pt x="888398" y="100230"/>
                    </a:cubicBezTo>
                    <a:cubicBezTo>
                      <a:pt x="935346" y="127676"/>
                      <a:pt x="1031409" y="204238"/>
                      <a:pt x="1031409" y="204238"/>
                    </a:cubicBezTo>
                    <a:lnTo>
                      <a:pt x="1031409" y="204238"/>
                    </a:lnTo>
                  </a:path>
                </a:pathLst>
              </a:cu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1600" b="1" i="0" u="none" strike="noStrike" cap="none" normalizeH="0" baseline="3000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 rot="7800000">
              <a:off x="3200964" y="4191278"/>
              <a:ext cx="790330" cy="45719"/>
              <a:chOff x="1581487" y="3433484"/>
              <a:chExt cx="1099210" cy="232711"/>
            </a:xfrm>
          </p:grpSpPr>
          <p:cxnSp>
            <p:nvCxnSpPr>
              <p:cNvPr id="28" name="Gerade Verbindung mit Pfeil 27"/>
              <p:cNvCxnSpPr/>
              <p:nvPr/>
            </p:nvCxnSpPr>
            <p:spPr bwMode="auto">
              <a:xfrm rot="18840000">
                <a:off x="2641263" y="3626760"/>
                <a:ext cx="0" cy="78869"/>
              </a:xfrm>
              <a:prstGeom prst="straightConnector1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Freihandform 28"/>
              <p:cNvSpPr/>
              <p:nvPr/>
            </p:nvSpPr>
            <p:spPr bwMode="auto">
              <a:xfrm>
                <a:off x="1581487" y="3433484"/>
                <a:ext cx="1031409" cy="217239"/>
              </a:xfrm>
              <a:custGeom>
                <a:avLst/>
                <a:gdLst>
                  <a:gd name="connsiteX0" fmla="*/ 0 w 1031409"/>
                  <a:gd name="connsiteY0" fmla="*/ 217239 h 217239"/>
                  <a:gd name="connsiteX1" fmla="*/ 130010 w 1031409"/>
                  <a:gd name="connsiteY1" fmla="*/ 117565 h 217239"/>
                  <a:gd name="connsiteX2" fmla="*/ 277354 w 1031409"/>
                  <a:gd name="connsiteY2" fmla="*/ 48226 h 217239"/>
                  <a:gd name="connsiteX3" fmla="*/ 437699 w 1031409"/>
                  <a:gd name="connsiteY3" fmla="*/ 4890 h 217239"/>
                  <a:gd name="connsiteX4" fmla="*/ 593710 w 1031409"/>
                  <a:gd name="connsiteY4" fmla="*/ 4890 h 217239"/>
                  <a:gd name="connsiteX5" fmla="*/ 749722 w 1031409"/>
                  <a:gd name="connsiteY5" fmla="*/ 39559 h 217239"/>
                  <a:gd name="connsiteX6" fmla="*/ 888398 w 1031409"/>
                  <a:gd name="connsiteY6" fmla="*/ 100230 h 217239"/>
                  <a:gd name="connsiteX7" fmla="*/ 1031409 w 1031409"/>
                  <a:gd name="connsiteY7" fmla="*/ 204238 h 217239"/>
                  <a:gd name="connsiteX8" fmla="*/ 1031409 w 1031409"/>
                  <a:gd name="connsiteY8" fmla="*/ 204238 h 21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1409" h="217239">
                    <a:moveTo>
                      <a:pt x="0" y="217239"/>
                    </a:moveTo>
                    <a:cubicBezTo>
                      <a:pt x="41892" y="181486"/>
                      <a:pt x="83784" y="145734"/>
                      <a:pt x="130010" y="117565"/>
                    </a:cubicBezTo>
                    <a:cubicBezTo>
                      <a:pt x="176236" y="89396"/>
                      <a:pt x="226073" y="67005"/>
                      <a:pt x="277354" y="48226"/>
                    </a:cubicBezTo>
                    <a:cubicBezTo>
                      <a:pt x="328636" y="29447"/>
                      <a:pt x="384973" y="12113"/>
                      <a:pt x="437699" y="4890"/>
                    </a:cubicBezTo>
                    <a:cubicBezTo>
                      <a:pt x="490425" y="-2333"/>
                      <a:pt x="541706" y="-888"/>
                      <a:pt x="593710" y="4890"/>
                    </a:cubicBezTo>
                    <a:cubicBezTo>
                      <a:pt x="645714" y="10668"/>
                      <a:pt x="700607" y="23669"/>
                      <a:pt x="749722" y="39559"/>
                    </a:cubicBezTo>
                    <a:cubicBezTo>
                      <a:pt x="798837" y="55449"/>
                      <a:pt x="841450" y="72784"/>
                      <a:pt x="888398" y="100230"/>
                    </a:cubicBezTo>
                    <a:cubicBezTo>
                      <a:pt x="935346" y="127676"/>
                      <a:pt x="1031409" y="204238"/>
                      <a:pt x="1031409" y="204238"/>
                    </a:cubicBezTo>
                    <a:lnTo>
                      <a:pt x="1031409" y="204238"/>
                    </a:lnTo>
                  </a:path>
                </a:pathLst>
              </a:cu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1600" b="1" i="0" u="none" strike="noStrike" cap="none" normalizeH="0" baseline="3000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uppieren 23"/>
          <p:cNvGrpSpPr/>
          <p:nvPr/>
        </p:nvGrpSpPr>
        <p:grpSpPr>
          <a:xfrm>
            <a:off x="4796688" y="2892544"/>
            <a:ext cx="3543250" cy="2757240"/>
            <a:chOff x="3373714" y="1505744"/>
            <a:chExt cx="4648200" cy="3846512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4813576" y="1515269"/>
              <a:ext cx="41275" cy="38369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12" descr="kurve3198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714" y="1505744"/>
              <a:ext cx="4648200" cy="374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" descr="kurve3198-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764" y="2442369"/>
              <a:ext cx="381000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kurve3198-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076" y="2686844"/>
              <a:ext cx="142875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8" descr="kurve3198-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476" y="3063081"/>
              <a:ext cx="147638" cy="67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9" descr="kurve3198-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376" y="3737769"/>
              <a:ext cx="80963" cy="49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kurve3198-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526" y="2501106"/>
              <a:ext cx="1593850" cy="198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951564" y="2505869"/>
              <a:ext cx="4003675" cy="2249487"/>
            </a:xfrm>
            <a:custGeom>
              <a:avLst/>
              <a:gdLst>
                <a:gd name="T0" fmla="*/ 2556 w 2556"/>
                <a:gd name="T1" fmla="*/ 73 h 1417"/>
                <a:gd name="T2" fmla="*/ 2243 w 2556"/>
                <a:gd name="T3" fmla="*/ 66 h 1417"/>
                <a:gd name="T4" fmla="*/ 1910 w 2556"/>
                <a:gd name="T5" fmla="*/ 66 h 1417"/>
                <a:gd name="T6" fmla="*/ 1616 w 2556"/>
                <a:gd name="T7" fmla="*/ 60 h 1417"/>
                <a:gd name="T8" fmla="*/ 1212 w 2556"/>
                <a:gd name="T9" fmla="*/ 47 h 1417"/>
                <a:gd name="T10" fmla="*/ 880 w 2556"/>
                <a:gd name="T11" fmla="*/ 31 h 1417"/>
                <a:gd name="T12" fmla="*/ 656 w 2556"/>
                <a:gd name="T13" fmla="*/ 15 h 1417"/>
                <a:gd name="T14" fmla="*/ 499 w 2556"/>
                <a:gd name="T15" fmla="*/ 2 h 1417"/>
                <a:gd name="T16" fmla="*/ 393 w 2556"/>
                <a:gd name="T17" fmla="*/ 5 h 1417"/>
                <a:gd name="T18" fmla="*/ 304 w 2556"/>
                <a:gd name="T19" fmla="*/ 34 h 1417"/>
                <a:gd name="T20" fmla="*/ 240 w 2556"/>
                <a:gd name="T21" fmla="*/ 73 h 1417"/>
                <a:gd name="T22" fmla="*/ 163 w 2556"/>
                <a:gd name="T23" fmla="*/ 169 h 1417"/>
                <a:gd name="T24" fmla="*/ 115 w 2556"/>
                <a:gd name="T25" fmla="*/ 316 h 1417"/>
                <a:gd name="T26" fmla="*/ 76 w 2556"/>
                <a:gd name="T27" fmla="*/ 530 h 1417"/>
                <a:gd name="T28" fmla="*/ 41 w 2556"/>
                <a:gd name="T29" fmla="*/ 796 h 1417"/>
                <a:gd name="T30" fmla="*/ 32 w 2556"/>
                <a:gd name="T31" fmla="*/ 1004 h 1417"/>
                <a:gd name="T32" fmla="*/ 0 w 2556"/>
                <a:gd name="T33" fmla="*/ 1417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6" h="1417">
                  <a:moveTo>
                    <a:pt x="2556" y="73"/>
                  </a:moveTo>
                  <a:cubicBezTo>
                    <a:pt x="2453" y="70"/>
                    <a:pt x="2351" y="67"/>
                    <a:pt x="2243" y="66"/>
                  </a:cubicBezTo>
                  <a:cubicBezTo>
                    <a:pt x="2135" y="65"/>
                    <a:pt x="2014" y="67"/>
                    <a:pt x="1910" y="66"/>
                  </a:cubicBezTo>
                  <a:cubicBezTo>
                    <a:pt x="1806" y="65"/>
                    <a:pt x="1732" y="63"/>
                    <a:pt x="1616" y="60"/>
                  </a:cubicBezTo>
                  <a:cubicBezTo>
                    <a:pt x="1500" y="57"/>
                    <a:pt x="1335" y="52"/>
                    <a:pt x="1212" y="47"/>
                  </a:cubicBezTo>
                  <a:cubicBezTo>
                    <a:pt x="1089" y="42"/>
                    <a:pt x="973" y="36"/>
                    <a:pt x="880" y="31"/>
                  </a:cubicBezTo>
                  <a:cubicBezTo>
                    <a:pt x="787" y="26"/>
                    <a:pt x="719" y="20"/>
                    <a:pt x="656" y="15"/>
                  </a:cubicBezTo>
                  <a:cubicBezTo>
                    <a:pt x="593" y="10"/>
                    <a:pt x="543" y="4"/>
                    <a:pt x="499" y="2"/>
                  </a:cubicBezTo>
                  <a:cubicBezTo>
                    <a:pt x="455" y="0"/>
                    <a:pt x="425" y="0"/>
                    <a:pt x="393" y="5"/>
                  </a:cubicBezTo>
                  <a:cubicBezTo>
                    <a:pt x="361" y="10"/>
                    <a:pt x="330" y="23"/>
                    <a:pt x="304" y="34"/>
                  </a:cubicBezTo>
                  <a:cubicBezTo>
                    <a:pt x="278" y="45"/>
                    <a:pt x="263" y="51"/>
                    <a:pt x="240" y="73"/>
                  </a:cubicBezTo>
                  <a:cubicBezTo>
                    <a:pt x="217" y="95"/>
                    <a:pt x="184" y="129"/>
                    <a:pt x="163" y="169"/>
                  </a:cubicBezTo>
                  <a:cubicBezTo>
                    <a:pt x="142" y="209"/>
                    <a:pt x="129" y="256"/>
                    <a:pt x="115" y="316"/>
                  </a:cubicBezTo>
                  <a:cubicBezTo>
                    <a:pt x="101" y="376"/>
                    <a:pt x="88" y="450"/>
                    <a:pt x="76" y="530"/>
                  </a:cubicBezTo>
                  <a:cubicBezTo>
                    <a:pt x="64" y="610"/>
                    <a:pt x="48" y="717"/>
                    <a:pt x="41" y="796"/>
                  </a:cubicBezTo>
                  <a:cubicBezTo>
                    <a:pt x="34" y="875"/>
                    <a:pt x="39" y="901"/>
                    <a:pt x="32" y="1004"/>
                  </a:cubicBezTo>
                  <a:cubicBezTo>
                    <a:pt x="25" y="1107"/>
                    <a:pt x="5" y="1349"/>
                    <a:pt x="0" y="1417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515684" y="2126017"/>
            <a:ext cx="1733599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rotating </a:t>
            </a: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A2261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666807" y="2175300"/>
            <a:ext cx="1838893" cy="6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around GNC 3198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7285126" y="3380052"/>
            <a:ext cx="639674" cy="9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600" b="1" i="0" u="none" strike="noStrike" cap="none" normalizeH="0" baseline="3000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2840869" y="5718454"/>
            <a:ext cx="3462261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4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speed is too fast in both cases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8324851" y="3606169"/>
            <a:ext cx="693025" cy="297517"/>
            <a:chOff x="8324851" y="3606169"/>
            <a:chExt cx="693025" cy="297517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>
              <a:off x="8324851" y="3677156"/>
              <a:ext cx="405792" cy="0"/>
            </a:xfrm>
            <a:prstGeom prst="straightConnector1">
              <a:avLst/>
            </a:prstGeom>
            <a:solidFill>
              <a:srgbClr val="FFFFFF"/>
            </a:solidFill>
            <a:ln w="2222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" name="Textfeld 8"/>
            <p:cNvSpPr txBox="1"/>
            <p:nvPr/>
          </p:nvSpPr>
          <p:spPr>
            <a:xfrm>
              <a:off x="8729014" y="3606169"/>
              <a:ext cx="288862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?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 smtClean="0">
                <a:solidFill>
                  <a:schemeClr val="tx1"/>
                </a:solidFill>
              </a:rPr>
              <a:pPr/>
              <a:t>8</a:t>
            </a:fld>
            <a:endParaRPr lang="de-DE" altLang="de-DE" sz="1400" b="0" baseline="0" smtClean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733170" y="1570269"/>
            <a:ext cx="3677659" cy="423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="0" baseline="0" dirty="0" smtClean="0"/>
              <a:t>Further indications of Dark Matter:</a:t>
            </a:r>
            <a:endParaRPr lang="de-DE" altLang="de-DE" sz="1800" b="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893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772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1541463" y="2876550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Tx/>
              <a:buChar char="-"/>
              <a:defRPr/>
            </a:pPr>
            <a:endParaRPr lang="en-GB" altLang="de-DE" sz="1800" b="0" baseline="0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baseline="0" dirty="0" smtClean="0">
              <a:solidFill>
                <a:srgbClr val="990033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752088" y="2478427"/>
            <a:ext cx="563982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Too fast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generation of stars and clusters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Allocation </a:t>
            </a:r>
            <a:r>
              <a:rPr lang="en-GB" altLang="de-DE" sz="1800" b="0" baseline="0" dirty="0">
                <a:solidFill>
                  <a:srgbClr val="002060"/>
                </a:solidFill>
                <a:latin typeface="Arial" panose="020B0604020202020204" pitchFamily="34" charset="0"/>
              </a:rPr>
              <a:t>of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dwarf galaxies </a:t>
            </a:r>
            <a:r>
              <a:rPr lang="en-GB" altLang="de-DE" sz="1800" b="0" baseline="0" dirty="0">
                <a:solidFill>
                  <a:srgbClr val="002060"/>
                </a:solidFill>
                <a:latin typeface="Arial" panose="020B0604020202020204" pitchFamily="34" charset="0"/>
              </a:rPr>
              <a:t>along disk layer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de-DE" sz="1800" b="0" baseline="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Nucleogenesis</a:t>
            </a:r>
            <a:endParaRPr lang="en-US" altLang="de-DE" sz="1800" b="0" baseline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>
                <a:solidFill>
                  <a:srgbClr val="002060"/>
                </a:solidFill>
                <a:latin typeface="Arial" panose="020B0604020202020204" pitchFamily="34" charset="0"/>
              </a:rPr>
              <a:t>Bullet cluster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Renzo’s </a:t>
            </a:r>
            <a:r>
              <a:rPr lang="en-GB" altLang="de-DE" sz="1800" b="0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rule</a:t>
            </a:r>
            <a:endParaRPr lang="en-GB" altLang="de-DE" sz="1800" baseline="0" dirty="0" smtClean="0">
              <a:solidFill>
                <a:srgbClr val="002060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5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smtClean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905DA6D-2ACA-41CB-8D2D-538923FA4A36}" type="slidenum">
              <a:rPr lang="de-DE" altLang="de-DE" sz="1400" b="0" baseline="0" smtClean="0">
                <a:solidFill>
                  <a:srgbClr val="000000"/>
                </a:solidFill>
              </a:rPr>
              <a:pPr/>
              <a:t>9</a:t>
            </a:fld>
            <a:endParaRPr lang="de-DE" altLang="de-DE" sz="1400" b="0" baseline="0" smtClean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124200" y="1963767"/>
            <a:ext cx="2885536" cy="4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1800" b="0" baseline="0" dirty="0">
                <a:solidFill>
                  <a:srgbClr val="006600"/>
                </a:solidFill>
              </a:rPr>
              <a:t> </a:t>
            </a:r>
            <a:r>
              <a:rPr lang="en-GB" altLang="de-DE" sz="1800" b="0" baseline="0" dirty="0" smtClean="0">
                <a:solidFill>
                  <a:srgbClr val="000000"/>
                </a:solidFill>
              </a:rPr>
              <a:t>Theories in discussion: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 </a:t>
            </a:r>
            <a:endParaRPr lang="en-GB" altLang="de-DE" sz="1800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868930" y="1116066"/>
            <a:ext cx="339471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de-DE" sz="1800" baseline="0" dirty="0">
                <a:solidFill>
                  <a:srgbClr val="000000"/>
                </a:solidFill>
              </a:rPr>
              <a:t>The Dark Matter Theories: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1274" name="Group 11"/>
          <p:cNvGrpSpPr>
            <a:grpSpLocks/>
          </p:cNvGrpSpPr>
          <p:nvPr/>
        </p:nvGrpSpPr>
        <p:grpSpPr bwMode="auto">
          <a:xfrm>
            <a:off x="0" y="5984875"/>
            <a:ext cx="9144000" cy="873125"/>
            <a:chOff x="0" y="3770"/>
            <a:chExt cx="5760" cy="550"/>
          </a:xfrm>
        </p:grpSpPr>
        <p:pic>
          <p:nvPicPr>
            <p:cNvPr id="1127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41F3A129-21FC-4372-8D45-EEF93DFA221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-98207" y="-33338"/>
            <a:ext cx="9144000" cy="1012825"/>
            <a:chOff x="-42" y="-21"/>
            <a:chExt cx="5760" cy="638"/>
          </a:xfrm>
        </p:grpSpPr>
        <p:pic>
          <p:nvPicPr>
            <p:cNvPr id="4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 smtClean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297358" y="6000489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685365" y="4560449"/>
            <a:ext cx="669663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aseline="0" dirty="0" smtClean="0">
                <a:solidFill>
                  <a:srgbClr val="000000"/>
                </a:solidFill>
                <a:latin typeface="Arial"/>
              </a:rPr>
              <a:t>Dark particles</a:t>
            </a:r>
          </a:p>
          <a:p>
            <a:pPr eaLnBrk="1" hangingPunct="1"/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 - 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i.e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. particles which only interact via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gravitation, so not visible</a:t>
            </a:r>
            <a:endParaRPr lang="en-GB" altLang="de-DE" sz="1800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685365" y="2693798"/>
            <a:ext cx="53340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de-DE" sz="1800" baseline="0" dirty="0" smtClean="0">
                <a:solidFill>
                  <a:srgbClr val="000000"/>
                </a:solidFill>
                <a:latin typeface="Arial"/>
              </a:rPr>
              <a:t>MOND: Modified Newton dynamics</a:t>
            </a:r>
          </a:p>
          <a:p>
            <a:pPr marL="357188" indent="-357188" eaLnBrk="1" hangingPunct="1">
              <a:lnSpc>
                <a:spcPct val="140000"/>
              </a:lnSpc>
            </a:pP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  -  i.e. the law of gravity changes from 1/r</a:t>
            </a:r>
            <a:r>
              <a:rPr lang="en-GB" altLang="de-DE" sz="1800" b="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 to 1/r </a:t>
            </a:r>
            <a:b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</a:b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at a certain distance from core of a galaxy or</a:t>
            </a:r>
            <a:b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</a:b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for a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certain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weakness of the </a:t>
            </a:r>
            <a:r>
              <a:rPr lang="en-GB" altLang="de-DE" sz="1800" b="0" baseline="0" dirty="0" smtClean="0">
                <a:solidFill>
                  <a:srgbClr val="000000"/>
                </a:solidFill>
                <a:latin typeface="Arial"/>
              </a:rPr>
              <a:t>field</a:t>
            </a:r>
            <a:endParaRPr lang="en-GB" altLang="de-DE" sz="1800" baseline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6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Bildschirmpräsentation (4:3)</PresentationFormat>
  <Paragraphs>524</Paragraphs>
  <Slides>43</Slides>
  <Notes>39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4" baseType="lpstr">
      <vt:lpstr>Arial Unicode MS</vt:lpstr>
      <vt:lpstr>Arial</vt:lpstr>
      <vt:lpstr>Symbol</vt:lpstr>
      <vt:lpstr>Times New Roman</vt:lpstr>
      <vt:lpstr>Wingdings</vt:lpstr>
      <vt:lpstr>Standarddesign</vt:lpstr>
      <vt:lpstr>1_Standarddesign</vt:lpstr>
      <vt:lpstr>2_Standarddesign</vt:lpstr>
      <vt:lpstr>4_Standarddesign</vt:lpstr>
      <vt:lpstr>Formel</vt:lpstr>
      <vt:lpstr>CorelDRAW</vt:lpstr>
      <vt:lpstr>  Dark Matter    The Problem and a Solution   ANPA   Online 2022  by Albrecht Giese, Hamburg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1) Rotation of the Galaxy NGC 3198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Rotation of the Galaxy NGC 3198 </vt:lpstr>
      <vt:lpstr>PowerPoint-Präsentation</vt:lpstr>
      <vt:lpstr>PowerPoint-Präsentation</vt:lpstr>
      <vt:lpstr>PowerPoint-Präsentation</vt:lpstr>
      <vt:lpstr>PowerPoint-Präsentation</vt:lpstr>
      <vt:lpstr>Summary to this point</vt:lpstr>
      <vt:lpstr>PowerPoint-Präsentation</vt:lpstr>
      <vt:lpstr>PowerPoint-Präsentation</vt:lpstr>
      <vt:lpstr>PowerPoint-Präsentation</vt:lpstr>
      <vt:lpstr>The Shapiro-Experiment: </vt:lpstr>
      <vt:lpstr>PowerPoint-Präsentation</vt:lpstr>
      <vt:lpstr>The gravitational field of the sun:</vt:lpstr>
      <vt:lpstr>Elementary Particle in a Gravitational Field (with Vertical Axis):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Re-Physíkalisierung der       Relativitätstheorie</dc:title>
  <dc:creator>Albrecht Giese</dc:creator>
  <cp:lastModifiedBy>AL</cp:lastModifiedBy>
  <cp:revision>1113</cp:revision>
  <cp:lastPrinted>2021-09-27T13:03:03Z</cp:lastPrinted>
  <dcterms:created xsi:type="dcterms:W3CDTF">2003-12-19T21:29:26Z</dcterms:created>
  <dcterms:modified xsi:type="dcterms:W3CDTF">2022-08-13T16:40:30Z</dcterms:modified>
</cp:coreProperties>
</file>